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Funnel Sans" panose="020B0604020202020204" charset="0"/>
      <p:regular r:id="rId17"/>
    </p:embeddedFont>
    <p:embeddedFont>
      <p:font typeface="Mona Sans Semi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133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aka.ms/myrecoverykey" TargetMode="External"/><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1619845"/>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BitLocker Encryption Recovery Simulator: Unlocking Access When It Matters Most</a:t>
            </a:r>
            <a:endParaRPr lang="en-US" sz="4450" dirty="0"/>
          </a:p>
        </p:txBody>
      </p:sp>
      <p:sp>
        <p:nvSpPr>
          <p:cNvPr id="4" name="Text 1"/>
          <p:cNvSpPr/>
          <p:nvPr/>
        </p:nvSpPr>
        <p:spPr>
          <a:xfrm>
            <a:off x="6280190" y="4795123"/>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Welcome to the BitLocker Encryption Recovery Simulator. This presentation will guide you through understanding, managing, and effectively recovering access to your encrypted data. Mastering these techniques is crucial for maintaining both security and usability in today's digital world.</a:t>
            </a:r>
            <a:endParaRPr lang="en-US" sz="1750" dirty="0"/>
          </a:p>
        </p:txBody>
      </p:sp>
      <p:sp>
        <p:nvSpPr>
          <p:cNvPr id="5" name="Rectangle 4">
            <a:extLst>
              <a:ext uri="{FF2B5EF4-FFF2-40B4-BE49-F238E27FC236}">
                <a16:creationId xmlns:a16="http://schemas.microsoft.com/office/drawing/2014/main" id="{DE6C7706-5185-BAE9-07B8-F5D47B87152D}"/>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89873"/>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Conclusion: Mastering BitLocker Recovery for Security and Access</a:t>
            </a:r>
            <a:endParaRPr lang="en-US" sz="4450" dirty="0"/>
          </a:p>
        </p:txBody>
      </p:sp>
      <p:sp>
        <p:nvSpPr>
          <p:cNvPr id="3" name="Text 1"/>
          <p:cNvSpPr/>
          <p:nvPr/>
        </p:nvSpPr>
        <p:spPr>
          <a:xfrm>
            <a:off x="1857256" y="2938224"/>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Vital Safety Net</a:t>
            </a:r>
            <a:endParaRPr lang="en-US" sz="2200" dirty="0"/>
          </a:p>
        </p:txBody>
      </p:sp>
      <p:sp>
        <p:nvSpPr>
          <p:cNvPr id="4" name="Text 2"/>
          <p:cNvSpPr/>
          <p:nvPr/>
        </p:nvSpPr>
        <p:spPr>
          <a:xfrm>
            <a:off x="793790" y="3428643"/>
            <a:ext cx="3898702" cy="1451610"/>
          </a:xfrm>
          <a:prstGeom prst="rect">
            <a:avLst/>
          </a:prstGeom>
          <a:noFill/>
          <a:ln/>
        </p:spPr>
        <p:txBody>
          <a:bodyPr wrap="square" lIns="0" tIns="0" rIns="0" bIns="0" rtlCol="0" anchor="t"/>
          <a:lstStyle/>
          <a:p>
            <a:pPr marL="0" indent="0" algn="r">
              <a:lnSpc>
                <a:spcPts val="2850"/>
              </a:lnSpc>
              <a:buNone/>
            </a:pPr>
            <a:r>
              <a:rPr lang="en-US" sz="1750" dirty="0">
                <a:solidFill>
                  <a:srgbClr val="8F8F8F"/>
                </a:solidFill>
                <a:latin typeface="Funnel Sans" pitchFamily="34" charset="0"/>
                <a:ea typeface="Funnel Sans" pitchFamily="34" charset="-122"/>
                <a:cs typeface="Funnel Sans" pitchFamily="34" charset="-120"/>
              </a:rPr>
              <a:t>BitLocker recovery acts as a crucial safety net, ensuring data security even if it occasionally presents a hurdle.</a:t>
            </a:r>
            <a:endParaRPr lang="en-US" sz="1750" dirty="0"/>
          </a:p>
        </p:txBody>
      </p:sp>
      <p:pic>
        <p:nvPicPr>
          <p:cNvPr id="5" name="Image 0" descr="preencoded.png"/>
          <p:cNvPicPr>
            <a:picLocks noChangeAspect="1"/>
          </p:cNvPicPr>
          <p:nvPr/>
        </p:nvPicPr>
        <p:blipFill>
          <a:blip r:embed="rId3"/>
          <a:stretch>
            <a:fillRect/>
          </a:stretch>
        </p:blipFill>
        <p:spPr>
          <a:xfrm>
            <a:off x="5032653" y="2767846"/>
            <a:ext cx="4564975" cy="4564975"/>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6731" y="3573304"/>
            <a:ext cx="339328" cy="339328"/>
          </a:xfrm>
          <a:prstGeom prst="rect">
            <a:avLst/>
          </a:prstGeom>
        </p:spPr>
      </p:pic>
      <p:sp>
        <p:nvSpPr>
          <p:cNvPr id="7" name="Text 3"/>
          <p:cNvSpPr/>
          <p:nvPr/>
        </p:nvSpPr>
        <p:spPr>
          <a:xfrm>
            <a:off x="9937790" y="2761059"/>
            <a:ext cx="3898821" cy="708660"/>
          </a:xfrm>
          <a:prstGeom prst="rect">
            <a:avLst/>
          </a:prstGeom>
          <a:noFill/>
          <a:ln/>
        </p:spPr>
        <p:txBody>
          <a:bodyPr wrap="squar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Empowerment Through Knowledge</a:t>
            </a:r>
            <a:endParaRPr lang="en-US" sz="2200" dirty="0"/>
          </a:p>
        </p:txBody>
      </p:sp>
      <p:sp>
        <p:nvSpPr>
          <p:cNvPr id="8" name="Text 4"/>
          <p:cNvSpPr/>
          <p:nvPr/>
        </p:nvSpPr>
        <p:spPr>
          <a:xfrm>
            <a:off x="9937790" y="3605808"/>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Understanding recovery triggers and tools empowers both users and IT administrators to handle unexpected lockouts effectively.</a:t>
            </a:r>
            <a:endParaRPr lang="en-US" sz="1750" dirty="0"/>
          </a:p>
        </p:txBody>
      </p:sp>
      <p:pic>
        <p:nvPicPr>
          <p:cNvPr id="9" name="Image 2" descr="preencoded.png"/>
          <p:cNvPicPr>
            <a:picLocks noChangeAspect="1"/>
          </p:cNvPicPr>
          <p:nvPr/>
        </p:nvPicPr>
        <p:blipFill>
          <a:blip r:embed="rId6"/>
          <a:stretch>
            <a:fillRect/>
          </a:stretch>
        </p:blipFill>
        <p:spPr>
          <a:xfrm>
            <a:off x="5032653" y="2767846"/>
            <a:ext cx="4564975" cy="4564975"/>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52604" y="3961805"/>
            <a:ext cx="339328" cy="339328"/>
          </a:xfrm>
          <a:prstGeom prst="rect">
            <a:avLst/>
          </a:prstGeom>
        </p:spPr>
      </p:pic>
      <p:sp>
        <p:nvSpPr>
          <p:cNvPr id="11" name="Text 5"/>
          <p:cNvSpPr/>
          <p:nvPr/>
        </p:nvSpPr>
        <p:spPr>
          <a:xfrm>
            <a:off x="9937790" y="5397579"/>
            <a:ext cx="3535918" cy="354330"/>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Key Backup is Paramount</a:t>
            </a:r>
            <a:endParaRPr lang="en-US" sz="2200" dirty="0"/>
          </a:p>
        </p:txBody>
      </p:sp>
      <p:sp>
        <p:nvSpPr>
          <p:cNvPr id="12" name="Text 6"/>
          <p:cNvSpPr/>
          <p:nvPr/>
        </p:nvSpPr>
        <p:spPr>
          <a:xfrm>
            <a:off x="9937790" y="5887998"/>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Always prioritize backing up recovery keys and meticulously plan for hardware or firmware changes to prevent issues.</a:t>
            </a:r>
            <a:endParaRPr lang="en-US" sz="1750" dirty="0"/>
          </a:p>
        </p:txBody>
      </p:sp>
      <p:pic>
        <p:nvPicPr>
          <p:cNvPr id="13" name="Image 4" descr="preencoded.png"/>
          <p:cNvPicPr>
            <a:picLocks noChangeAspect="1"/>
          </p:cNvPicPr>
          <p:nvPr/>
        </p:nvPicPr>
        <p:blipFill>
          <a:blip r:embed="rId9"/>
          <a:stretch>
            <a:fillRect/>
          </a:stretch>
        </p:blipFill>
        <p:spPr>
          <a:xfrm>
            <a:off x="5032653" y="2767846"/>
            <a:ext cx="4564975" cy="4564975"/>
          </a:xfrm>
          <a:prstGeom prst="rect">
            <a:avLst/>
          </a:prstGeom>
        </p:spPr>
      </p:pic>
      <p:pic>
        <p:nvPicPr>
          <p:cNvPr id="1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64103" y="6187678"/>
            <a:ext cx="339328" cy="339328"/>
          </a:xfrm>
          <a:prstGeom prst="rect">
            <a:avLst/>
          </a:prstGeom>
        </p:spPr>
      </p:pic>
      <p:sp>
        <p:nvSpPr>
          <p:cNvPr id="15" name="Text 7"/>
          <p:cNvSpPr/>
          <p:nvPr/>
        </p:nvSpPr>
        <p:spPr>
          <a:xfrm>
            <a:off x="1857256" y="539757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Regular Simulation</a:t>
            </a:r>
            <a:endParaRPr lang="en-US" sz="2200" dirty="0"/>
          </a:p>
        </p:txBody>
      </p:sp>
      <p:sp>
        <p:nvSpPr>
          <p:cNvPr id="16" name="Text 8"/>
          <p:cNvSpPr/>
          <p:nvPr/>
        </p:nvSpPr>
        <p:spPr>
          <a:xfrm>
            <a:off x="793790" y="5887998"/>
            <a:ext cx="3898702" cy="1451610"/>
          </a:xfrm>
          <a:prstGeom prst="rect">
            <a:avLst/>
          </a:prstGeom>
          <a:noFill/>
          <a:ln/>
        </p:spPr>
        <p:txBody>
          <a:bodyPr wrap="square" lIns="0" tIns="0" rIns="0" bIns="0" rtlCol="0" anchor="t"/>
          <a:lstStyle/>
          <a:p>
            <a:pPr marL="0" indent="0" algn="r">
              <a:lnSpc>
                <a:spcPts val="2850"/>
              </a:lnSpc>
              <a:buNone/>
            </a:pPr>
            <a:r>
              <a:rPr lang="en-US" sz="1750" dirty="0">
                <a:solidFill>
                  <a:srgbClr val="8F8F8F"/>
                </a:solidFill>
                <a:latin typeface="Funnel Sans" pitchFamily="34" charset="0"/>
                <a:ea typeface="Funnel Sans" pitchFamily="34" charset="-122"/>
                <a:cs typeface="Funnel Sans" pitchFamily="34" charset="-120"/>
              </a:rPr>
              <a:t>Regularly simulating recovery scenarios builds confidence and ensures preparedness for real-world incidents.</a:t>
            </a:r>
            <a:endParaRPr lang="en-US" sz="1750" dirty="0"/>
          </a:p>
        </p:txBody>
      </p:sp>
      <p:pic>
        <p:nvPicPr>
          <p:cNvPr id="17" name="Image 6" descr="preencoded.png"/>
          <p:cNvPicPr>
            <a:picLocks noChangeAspect="1"/>
          </p:cNvPicPr>
          <p:nvPr/>
        </p:nvPicPr>
        <p:blipFill>
          <a:blip r:embed="rId12"/>
          <a:stretch>
            <a:fillRect/>
          </a:stretch>
        </p:blipFill>
        <p:spPr>
          <a:xfrm>
            <a:off x="5032653" y="2767846"/>
            <a:ext cx="4564975" cy="4564975"/>
          </a:xfrm>
          <a:prstGeom prst="rect">
            <a:avLst/>
          </a:prstGeom>
        </p:spPr>
      </p:pic>
      <p:pic>
        <p:nvPicPr>
          <p:cNvPr id="18"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8230" y="5799177"/>
            <a:ext cx="339328" cy="339328"/>
          </a:xfrm>
          <a:prstGeom prst="rect">
            <a:avLst/>
          </a:prstGeom>
        </p:spPr>
      </p:pic>
      <p:sp>
        <p:nvSpPr>
          <p:cNvPr id="19" name="Rectangle 18">
            <a:extLst>
              <a:ext uri="{FF2B5EF4-FFF2-40B4-BE49-F238E27FC236}">
                <a16:creationId xmlns:a16="http://schemas.microsoft.com/office/drawing/2014/main" id="{6E1A5A00-3BF6-BDA3-0A8F-A0495CCEB7A4}"/>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9102"/>
          </a:xfrm>
          <a:prstGeom prst="rect">
            <a:avLst/>
          </a:prstGeom>
        </p:spPr>
      </p:pic>
      <p:sp>
        <p:nvSpPr>
          <p:cNvPr id="3" name="Text 0"/>
          <p:cNvSpPr/>
          <p:nvPr/>
        </p:nvSpPr>
        <p:spPr>
          <a:xfrm>
            <a:off x="793790" y="3129558"/>
            <a:ext cx="12231410" cy="531614"/>
          </a:xfrm>
          <a:prstGeom prst="rect">
            <a:avLst/>
          </a:prstGeom>
          <a:noFill/>
          <a:ln/>
        </p:spPr>
        <p:txBody>
          <a:bodyPr wrap="none" lIns="0" tIns="0" rIns="0" bIns="0" rtlCol="0" anchor="t"/>
          <a:lstStyle/>
          <a:p>
            <a:pPr marL="0" indent="0" algn="l">
              <a:lnSpc>
                <a:spcPts val="4150"/>
              </a:lnSpc>
              <a:buNone/>
            </a:pPr>
            <a:r>
              <a:rPr lang="en-US" sz="3300" dirty="0">
                <a:solidFill>
                  <a:srgbClr val="DDDDDD"/>
                </a:solidFill>
                <a:latin typeface="Mona Sans Semi Bold" pitchFamily="34" charset="0"/>
                <a:ea typeface="Mona Sans Semi Bold" pitchFamily="34" charset="-122"/>
                <a:cs typeface="Mona Sans Semi Bold" pitchFamily="34" charset="-120"/>
              </a:rPr>
              <a:t>Why BitLocker Recovery Happens: The Unexpected Triggers</a:t>
            </a:r>
            <a:endParaRPr lang="en-US" sz="3300" dirty="0"/>
          </a:p>
        </p:txBody>
      </p:sp>
      <p:sp>
        <p:nvSpPr>
          <p:cNvPr id="4" name="Shape 1"/>
          <p:cNvSpPr/>
          <p:nvPr/>
        </p:nvSpPr>
        <p:spPr>
          <a:xfrm>
            <a:off x="793790" y="3916323"/>
            <a:ext cx="6436400" cy="1570077"/>
          </a:xfrm>
          <a:prstGeom prst="roundRect">
            <a:avLst>
              <a:gd name="adj" fmla="val 6989"/>
            </a:avLst>
          </a:prstGeom>
          <a:solidFill>
            <a:srgbClr val="181616">
              <a:alpha val="95000"/>
            </a:srgbClr>
          </a:solidFill>
          <a:ln w="22860">
            <a:solidFill>
              <a:srgbClr val="595959"/>
            </a:solidFill>
            <a:prstDash val="solid"/>
          </a:ln>
        </p:spPr>
        <p:txBody>
          <a:bodyPr/>
          <a:lstStyle/>
          <a:p>
            <a:endParaRPr lang="en-US"/>
          </a:p>
        </p:txBody>
      </p:sp>
      <p:sp>
        <p:nvSpPr>
          <p:cNvPr id="5" name="Shape 2"/>
          <p:cNvSpPr/>
          <p:nvPr/>
        </p:nvSpPr>
        <p:spPr>
          <a:xfrm>
            <a:off x="770930" y="3916323"/>
            <a:ext cx="91440" cy="1570077"/>
          </a:xfrm>
          <a:prstGeom prst="roundRect">
            <a:avLst>
              <a:gd name="adj" fmla="val 78140"/>
            </a:avLst>
          </a:prstGeom>
          <a:solidFill>
            <a:srgbClr val="FFFFFF"/>
          </a:solidFill>
          <a:ln/>
        </p:spPr>
        <p:txBody>
          <a:bodyPr/>
          <a:lstStyle/>
          <a:p>
            <a:endParaRPr lang="en-US"/>
          </a:p>
        </p:txBody>
      </p:sp>
      <p:sp>
        <p:nvSpPr>
          <p:cNvPr id="6" name="Text 3"/>
          <p:cNvSpPr/>
          <p:nvPr/>
        </p:nvSpPr>
        <p:spPr>
          <a:xfrm>
            <a:off x="1055251" y="4109204"/>
            <a:ext cx="2354818" cy="265747"/>
          </a:xfrm>
          <a:prstGeom prst="rect">
            <a:avLst/>
          </a:prstGeom>
          <a:noFill/>
          <a:ln/>
        </p:spPr>
        <p:txBody>
          <a:bodyPr wrap="none" lIns="0" tIns="0" rIns="0" bIns="0" rtlCol="0" anchor="t"/>
          <a:lstStyle/>
          <a:p>
            <a:pPr marL="0" indent="0" algn="l">
              <a:lnSpc>
                <a:spcPts val="2050"/>
              </a:lnSpc>
              <a:buNone/>
            </a:pPr>
            <a:r>
              <a:rPr lang="en-US" sz="1650" dirty="0">
                <a:solidFill>
                  <a:srgbClr val="8F8F8F"/>
                </a:solidFill>
                <a:latin typeface="Mona Sans Semi Bold" pitchFamily="34" charset="0"/>
                <a:ea typeface="Mona Sans Semi Bold" pitchFamily="34" charset="-122"/>
                <a:cs typeface="Mona Sans Semi Bold" pitchFamily="34" charset="-120"/>
              </a:rPr>
              <a:t>Incorrect PIN Attempts</a:t>
            </a:r>
            <a:endParaRPr lang="en-US" sz="1650" dirty="0"/>
          </a:p>
        </p:txBody>
      </p:sp>
      <p:sp>
        <p:nvSpPr>
          <p:cNvPr id="7" name="Text 4"/>
          <p:cNvSpPr/>
          <p:nvPr/>
        </p:nvSpPr>
        <p:spPr>
          <a:xfrm>
            <a:off x="1055251" y="4476988"/>
            <a:ext cx="5982057" cy="544354"/>
          </a:xfrm>
          <a:prstGeom prst="rect">
            <a:avLst/>
          </a:prstGeom>
          <a:noFill/>
          <a:ln/>
        </p:spPr>
        <p:txBody>
          <a:bodyPr wrap="square" lIns="0" tIns="0" rIns="0" bIns="0" rtlCol="0" anchor="t"/>
          <a:lstStyle/>
          <a:p>
            <a:pPr marL="0" indent="0" algn="l">
              <a:lnSpc>
                <a:spcPts val="2100"/>
              </a:lnSpc>
              <a:buNone/>
            </a:pPr>
            <a:r>
              <a:rPr lang="en-US" sz="1300" dirty="0">
                <a:solidFill>
                  <a:srgbClr val="8F8F8F"/>
                </a:solidFill>
                <a:latin typeface="Funnel Sans" pitchFamily="34" charset="0"/>
                <a:ea typeface="Funnel Sans" pitchFamily="34" charset="-122"/>
                <a:cs typeface="Funnel Sans" pitchFamily="34" charset="-120"/>
              </a:rPr>
              <a:t>Entering the wrong PIN or password multiple times will automatically trigger BitLocker recovery mode, locking down your device for security.</a:t>
            </a:r>
            <a:endParaRPr lang="en-US" sz="1300" dirty="0"/>
          </a:p>
        </p:txBody>
      </p:sp>
      <p:sp>
        <p:nvSpPr>
          <p:cNvPr id="8" name="Shape 5"/>
          <p:cNvSpPr/>
          <p:nvPr/>
        </p:nvSpPr>
        <p:spPr>
          <a:xfrm>
            <a:off x="7400211" y="3916323"/>
            <a:ext cx="6436400" cy="1570077"/>
          </a:xfrm>
          <a:prstGeom prst="roundRect">
            <a:avLst>
              <a:gd name="adj" fmla="val 6989"/>
            </a:avLst>
          </a:prstGeom>
          <a:solidFill>
            <a:srgbClr val="181616">
              <a:alpha val="95000"/>
            </a:srgbClr>
          </a:solidFill>
          <a:ln w="22860">
            <a:solidFill>
              <a:srgbClr val="595959"/>
            </a:solidFill>
            <a:prstDash val="solid"/>
          </a:ln>
        </p:spPr>
        <p:txBody>
          <a:bodyPr/>
          <a:lstStyle/>
          <a:p>
            <a:endParaRPr lang="en-US"/>
          </a:p>
        </p:txBody>
      </p:sp>
      <p:sp>
        <p:nvSpPr>
          <p:cNvPr id="9" name="Shape 6"/>
          <p:cNvSpPr/>
          <p:nvPr/>
        </p:nvSpPr>
        <p:spPr>
          <a:xfrm>
            <a:off x="7377351" y="3916323"/>
            <a:ext cx="91440" cy="1570077"/>
          </a:xfrm>
          <a:prstGeom prst="roundRect">
            <a:avLst>
              <a:gd name="adj" fmla="val 78140"/>
            </a:avLst>
          </a:prstGeom>
          <a:solidFill>
            <a:srgbClr val="FFFFFF"/>
          </a:solidFill>
          <a:ln/>
        </p:spPr>
        <p:txBody>
          <a:bodyPr/>
          <a:lstStyle/>
          <a:p>
            <a:endParaRPr lang="en-US"/>
          </a:p>
        </p:txBody>
      </p:sp>
      <p:sp>
        <p:nvSpPr>
          <p:cNvPr id="10" name="Text 7"/>
          <p:cNvSpPr/>
          <p:nvPr/>
        </p:nvSpPr>
        <p:spPr>
          <a:xfrm>
            <a:off x="7661672" y="4109204"/>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8F8F8F"/>
                </a:solidFill>
                <a:latin typeface="Mona Sans Semi Bold" pitchFamily="34" charset="0"/>
                <a:ea typeface="Mona Sans Semi Bold" pitchFamily="34" charset="-122"/>
                <a:cs typeface="Mona Sans Semi Bold" pitchFamily="34" charset="-120"/>
              </a:rPr>
              <a:t>Hardware Changes</a:t>
            </a:r>
            <a:endParaRPr lang="en-US" sz="1650" dirty="0"/>
          </a:p>
        </p:txBody>
      </p:sp>
      <p:sp>
        <p:nvSpPr>
          <p:cNvPr id="11" name="Text 8"/>
          <p:cNvSpPr/>
          <p:nvPr/>
        </p:nvSpPr>
        <p:spPr>
          <a:xfrm>
            <a:off x="7661672" y="4476988"/>
            <a:ext cx="5982057" cy="816531"/>
          </a:xfrm>
          <a:prstGeom prst="rect">
            <a:avLst/>
          </a:prstGeom>
          <a:noFill/>
          <a:ln/>
        </p:spPr>
        <p:txBody>
          <a:bodyPr wrap="square" lIns="0" tIns="0" rIns="0" bIns="0" rtlCol="0" anchor="t"/>
          <a:lstStyle/>
          <a:p>
            <a:pPr marL="0" indent="0" algn="l">
              <a:lnSpc>
                <a:spcPts val="2100"/>
              </a:lnSpc>
              <a:buNone/>
            </a:pPr>
            <a:r>
              <a:rPr lang="en-US" sz="1300" dirty="0">
                <a:solidFill>
                  <a:srgbClr val="8F8F8F"/>
                </a:solidFill>
                <a:latin typeface="Funnel Sans" pitchFamily="34" charset="0"/>
                <a:ea typeface="Funnel Sans" pitchFamily="34" charset="-122"/>
                <a:cs typeface="Funnel Sans" pitchFamily="34" charset="-120"/>
              </a:rPr>
              <a:t>Significant hardware modifications, such as motherboard or Trusted Platform Module (TPM) upgrades, often cause BitLocker to believe the system has been tampered with, initiating recovery.</a:t>
            </a:r>
            <a:endParaRPr lang="en-US" sz="1300" dirty="0"/>
          </a:p>
        </p:txBody>
      </p:sp>
      <p:sp>
        <p:nvSpPr>
          <p:cNvPr id="12" name="Shape 9"/>
          <p:cNvSpPr/>
          <p:nvPr/>
        </p:nvSpPr>
        <p:spPr>
          <a:xfrm>
            <a:off x="793790" y="5656421"/>
            <a:ext cx="6436400" cy="1570077"/>
          </a:xfrm>
          <a:prstGeom prst="roundRect">
            <a:avLst>
              <a:gd name="adj" fmla="val 6989"/>
            </a:avLst>
          </a:prstGeom>
          <a:solidFill>
            <a:srgbClr val="181616">
              <a:alpha val="95000"/>
            </a:srgbClr>
          </a:solidFill>
          <a:ln w="22860">
            <a:solidFill>
              <a:srgbClr val="595959"/>
            </a:solidFill>
            <a:prstDash val="solid"/>
          </a:ln>
        </p:spPr>
        <p:txBody>
          <a:bodyPr/>
          <a:lstStyle/>
          <a:p>
            <a:endParaRPr lang="en-US"/>
          </a:p>
        </p:txBody>
      </p:sp>
      <p:sp>
        <p:nvSpPr>
          <p:cNvPr id="13" name="Shape 10"/>
          <p:cNvSpPr/>
          <p:nvPr/>
        </p:nvSpPr>
        <p:spPr>
          <a:xfrm>
            <a:off x="770930" y="5656421"/>
            <a:ext cx="91440" cy="1570077"/>
          </a:xfrm>
          <a:prstGeom prst="roundRect">
            <a:avLst>
              <a:gd name="adj" fmla="val 78140"/>
            </a:avLst>
          </a:prstGeom>
          <a:solidFill>
            <a:srgbClr val="FFFFFF"/>
          </a:solidFill>
          <a:ln/>
        </p:spPr>
        <p:txBody>
          <a:bodyPr/>
          <a:lstStyle/>
          <a:p>
            <a:endParaRPr lang="en-US"/>
          </a:p>
        </p:txBody>
      </p:sp>
      <p:sp>
        <p:nvSpPr>
          <p:cNvPr id="14" name="Text 11"/>
          <p:cNvSpPr/>
          <p:nvPr/>
        </p:nvSpPr>
        <p:spPr>
          <a:xfrm>
            <a:off x="1055251" y="5849303"/>
            <a:ext cx="2544604" cy="265747"/>
          </a:xfrm>
          <a:prstGeom prst="rect">
            <a:avLst/>
          </a:prstGeom>
          <a:noFill/>
          <a:ln/>
        </p:spPr>
        <p:txBody>
          <a:bodyPr wrap="none" lIns="0" tIns="0" rIns="0" bIns="0" rtlCol="0" anchor="t"/>
          <a:lstStyle/>
          <a:p>
            <a:pPr marL="0" indent="0" algn="l">
              <a:lnSpc>
                <a:spcPts val="2050"/>
              </a:lnSpc>
              <a:buNone/>
            </a:pPr>
            <a:r>
              <a:rPr lang="en-US" sz="1650" dirty="0">
                <a:solidFill>
                  <a:srgbClr val="8F8F8F"/>
                </a:solidFill>
                <a:latin typeface="Mona Sans Semi Bold" pitchFamily="34" charset="0"/>
                <a:ea typeface="Mona Sans Semi Bold" pitchFamily="34" charset="-122"/>
                <a:cs typeface="Mona Sans Semi Bold" pitchFamily="34" charset="-120"/>
              </a:rPr>
              <a:t>BIOS/UEFI Modifications</a:t>
            </a:r>
            <a:endParaRPr lang="en-US" sz="1650" dirty="0"/>
          </a:p>
        </p:txBody>
      </p:sp>
      <p:sp>
        <p:nvSpPr>
          <p:cNvPr id="15" name="Text 12"/>
          <p:cNvSpPr/>
          <p:nvPr/>
        </p:nvSpPr>
        <p:spPr>
          <a:xfrm>
            <a:off x="1055251" y="6217087"/>
            <a:ext cx="5982057" cy="816531"/>
          </a:xfrm>
          <a:prstGeom prst="rect">
            <a:avLst/>
          </a:prstGeom>
          <a:noFill/>
          <a:ln/>
        </p:spPr>
        <p:txBody>
          <a:bodyPr wrap="square" lIns="0" tIns="0" rIns="0" bIns="0" rtlCol="0" anchor="t"/>
          <a:lstStyle/>
          <a:p>
            <a:pPr marL="0" indent="0" algn="l">
              <a:lnSpc>
                <a:spcPts val="2100"/>
              </a:lnSpc>
              <a:buNone/>
            </a:pPr>
            <a:r>
              <a:rPr lang="en-US" sz="1300" dirty="0">
                <a:solidFill>
                  <a:srgbClr val="8F8F8F"/>
                </a:solidFill>
                <a:latin typeface="Funnel Sans" pitchFamily="34" charset="0"/>
                <a:ea typeface="Funnel Sans" pitchFamily="34" charset="-122"/>
                <a:cs typeface="Funnel Sans" pitchFamily="34" charset="-120"/>
              </a:rPr>
              <a:t>Changes to the BIOS/UEFI settings, boot order, or even frequent docking/undocking of laptops can sometimes be misinterpreted as security threats, leading to a lockout.</a:t>
            </a:r>
            <a:endParaRPr lang="en-US" sz="1300" dirty="0"/>
          </a:p>
        </p:txBody>
      </p:sp>
      <p:sp>
        <p:nvSpPr>
          <p:cNvPr id="16" name="Shape 13"/>
          <p:cNvSpPr/>
          <p:nvPr/>
        </p:nvSpPr>
        <p:spPr>
          <a:xfrm>
            <a:off x="7400211" y="5656421"/>
            <a:ext cx="6436400" cy="1570077"/>
          </a:xfrm>
          <a:prstGeom prst="roundRect">
            <a:avLst>
              <a:gd name="adj" fmla="val 6989"/>
            </a:avLst>
          </a:prstGeom>
          <a:solidFill>
            <a:srgbClr val="181616">
              <a:alpha val="95000"/>
            </a:srgbClr>
          </a:solidFill>
          <a:ln w="22860">
            <a:solidFill>
              <a:srgbClr val="595959"/>
            </a:solidFill>
            <a:prstDash val="solid"/>
          </a:ln>
        </p:spPr>
        <p:txBody>
          <a:bodyPr/>
          <a:lstStyle/>
          <a:p>
            <a:endParaRPr lang="en-US"/>
          </a:p>
        </p:txBody>
      </p:sp>
      <p:sp>
        <p:nvSpPr>
          <p:cNvPr id="17" name="Shape 14"/>
          <p:cNvSpPr/>
          <p:nvPr/>
        </p:nvSpPr>
        <p:spPr>
          <a:xfrm>
            <a:off x="7377351" y="5656421"/>
            <a:ext cx="91440" cy="1570077"/>
          </a:xfrm>
          <a:prstGeom prst="roundRect">
            <a:avLst>
              <a:gd name="adj" fmla="val 78140"/>
            </a:avLst>
          </a:prstGeom>
          <a:solidFill>
            <a:srgbClr val="FFFFFF"/>
          </a:solidFill>
          <a:ln/>
        </p:spPr>
        <p:txBody>
          <a:bodyPr/>
          <a:lstStyle/>
          <a:p>
            <a:endParaRPr lang="en-US"/>
          </a:p>
        </p:txBody>
      </p:sp>
      <p:sp>
        <p:nvSpPr>
          <p:cNvPr id="18" name="Text 15"/>
          <p:cNvSpPr/>
          <p:nvPr/>
        </p:nvSpPr>
        <p:spPr>
          <a:xfrm>
            <a:off x="7661672" y="5849303"/>
            <a:ext cx="2391013" cy="265747"/>
          </a:xfrm>
          <a:prstGeom prst="rect">
            <a:avLst/>
          </a:prstGeom>
          <a:noFill/>
          <a:ln/>
        </p:spPr>
        <p:txBody>
          <a:bodyPr wrap="none" lIns="0" tIns="0" rIns="0" bIns="0" rtlCol="0" anchor="t"/>
          <a:lstStyle/>
          <a:p>
            <a:pPr marL="0" indent="0" algn="l">
              <a:lnSpc>
                <a:spcPts val="2050"/>
              </a:lnSpc>
              <a:buNone/>
            </a:pPr>
            <a:r>
              <a:rPr lang="en-US" sz="1650" dirty="0">
                <a:solidFill>
                  <a:srgbClr val="8F8F8F"/>
                </a:solidFill>
                <a:latin typeface="Mona Sans Semi Bold" pitchFamily="34" charset="0"/>
                <a:ea typeface="Mona Sans Semi Bold" pitchFamily="34" charset="-122"/>
                <a:cs typeface="Mona Sans Semi Bold" pitchFamily="34" charset="-120"/>
              </a:rPr>
              <a:t>Firmware &amp; TPM Issues</a:t>
            </a:r>
            <a:endParaRPr lang="en-US" sz="1650" dirty="0"/>
          </a:p>
        </p:txBody>
      </p:sp>
      <p:sp>
        <p:nvSpPr>
          <p:cNvPr id="19" name="Text 16"/>
          <p:cNvSpPr/>
          <p:nvPr/>
        </p:nvSpPr>
        <p:spPr>
          <a:xfrm>
            <a:off x="7661672" y="6217087"/>
            <a:ext cx="5982057" cy="816531"/>
          </a:xfrm>
          <a:prstGeom prst="rect">
            <a:avLst/>
          </a:prstGeom>
          <a:noFill/>
          <a:ln/>
        </p:spPr>
        <p:txBody>
          <a:bodyPr wrap="square" lIns="0" tIns="0" rIns="0" bIns="0" rtlCol="0" anchor="t"/>
          <a:lstStyle/>
          <a:p>
            <a:pPr marL="0" indent="0" algn="l">
              <a:lnSpc>
                <a:spcPts val="2100"/>
              </a:lnSpc>
              <a:buNone/>
            </a:pPr>
            <a:r>
              <a:rPr lang="en-US" sz="1300" dirty="0">
                <a:solidFill>
                  <a:srgbClr val="8F8F8F"/>
                </a:solidFill>
                <a:latin typeface="Funnel Sans" pitchFamily="34" charset="0"/>
                <a:ea typeface="Funnel Sans" pitchFamily="34" charset="-122"/>
                <a:cs typeface="Funnel Sans" pitchFamily="34" charset="-120"/>
              </a:rPr>
              <a:t>Unexpected firmware updates or malfunctions within the TPM chip itself can corrupt the integrity check, forcing the device into a BitLocker recovery screen.</a:t>
            </a:r>
            <a:endParaRPr lang="en-US" sz="1300" dirty="0"/>
          </a:p>
        </p:txBody>
      </p:sp>
      <p:sp>
        <p:nvSpPr>
          <p:cNvPr id="20" name="Rectangle 19">
            <a:extLst>
              <a:ext uri="{FF2B5EF4-FFF2-40B4-BE49-F238E27FC236}">
                <a16:creationId xmlns:a16="http://schemas.microsoft.com/office/drawing/2014/main" id="{202C7ACE-10C7-8570-DA91-877EA245DF91}"/>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5804" y="564356"/>
            <a:ext cx="13198793" cy="1214438"/>
          </a:xfrm>
          <a:prstGeom prst="rect">
            <a:avLst/>
          </a:prstGeom>
          <a:noFill/>
          <a:ln/>
        </p:spPr>
        <p:txBody>
          <a:bodyPr wrap="square" lIns="0" tIns="0" rIns="0" bIns="0" rtlCol="0" anchor="t"/>
          <a:lstStyle/>
          <a:p>
            <a:pPr marL="0" indent="0" algn="l">
              <a:lnSpc>
                <a:spcPts val="4750"/>
              </a:lnSpc>
              <a:buNone/>
            </a:pPr>
            <a:r>
              <a:rPr lang="en-US" sz="3800" dirty="0">
                <a:solidFill>
                  <a:srgbClr val="DDDDDD"/>
                </a:solidFill>
                <a:latin typeface="Mona Sans Semi Bold" pitchFamily="34" charset="0"/>
                <a:ea typeface="Mona Sans Semi Bold" pitchFamily="34" charset="-122"/>
                <a:cs typeface="Mona Sans Semi Bold" pitchFamily="34" charset="-120"/>
              </a:rPr>
              <a:t>The Stakes: What Happens When You Hit the BitLocker Recovery Screen</a:t>
            </a:r>
            <a:endParaRPr lang="en-US" sz="3800" dirty="0"/>
          </a:p>
        </p:txBody>
      </p:sp>
      <p:sp>
        <p:nvSpPr>
          <p:cNvPr id="3" name="Text 1"/>
          <p:cNvSpPr/>
          <p:nvPr/>
        </p:nvSpPr>
        <p:spPr>
          <a:xfrm>
            <a:off x="715804" y="2264331"/>
            <a:ext cx="3886081" cy="485775"/>
          </a:xfrm>
          <a:prstGeom prst="rect">
            <a:avLst/>
          </a:prstGeom>
          <a:noFill/>
          <a:ln/>
        </p:spPr>
        <p:txBody>
          <a:bodyPr wrap="none" lIns="0" tIns="0" rIns="0" bIns="0" rtlCol="0" anchor="t"/>
          <a:lstStyle/>
          <a:p>
            <a:pPr marL="0" indent="0" algn="l">
              <a:lnSpc>
                <a:spcPts val="3800"/>
              </a:lnSpc>
              <a:buNone/>
            </a:pPr>
            <a:r>
              <a:rPr lang="en-US" sz="3050" dirty="0">
                <a:solidFill>
                  <a:srgbClr val="DDDDDD"/>
                </a:solidFill>
                <a:latin typeface="Mona Sans Semi Bold" pitchFamily="34" charset="0"/>
                <a:ea typeface="Mona Sans Semi Bold" pitchFamily="34" charset="-122"/>
                <a:cs typeface="Mona Sans Semi Bold" pitchFamily="34" charset="-120"/>
              </a:rPr>
              <a:t>Immediate Lockout</a:t>
            </a:r>
            <a:endParaRPr lang="en-US" sz="3050" dirty="0"/>
          </a:p>
        </p:txBody>
      </p:sp>
      <p:sp>
        <p:nvSpPr>
          <p:cNvPr id="4" name="Text 2"/>
          <p:cNvSpPr/>
          <p:nvPr/>
        </p:nvSpPr>
        <p:spPr>
          <a:xfrm>
            <a:off x="715804" y="2944297"/>
            <a:ext cx="7729538" cy="932617"/>
          </a:xfrm>
          <a:prstGeom prst="rect">
            <a:avLst/>
          </a:prstGeom>
          <a:noFill/>
          <a:ln/>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Your device becomes completely inaccessible, displaying a prompt that demands a unique 48-digit recovery key before you can proceed. Without this key, your data remains encrypted and out of reach.</a:t>
            </a:r>
            <a:endParaRPr lang="en-US" sz="1500" dirty="0"/>
          </a:p>
        </p:txBody>
      </p:sp>
      <p:sp>
        <p:nvSpPr>
          <p:cNvPr id="5" name="Text 3"/>
          <p:cNvSpPr/>
          <p:nvPr/>
        </p:nvSpPr>
        <p:spPr>
          <a:xfrm>
            <a:off x="715804" y="4071104"/>
            <a:ext cx="3886081" cy="485775"/>
          </a:xfrm>
          <a:prstGeom prst="rect">
            <a:avLst/>
          </a:prstGeom>
          <a:noFill/>
          <a:ln/>
        </p:spPr>
        <p:txBody>
          <a:bodyPr wrap="none" lIns="0" tIns="0" rIns="0" bIns="0" rtlCol="0" anchor="t"/>
          <a:lstStyle/>
          <a:p>
            <a:pPr marL="0" indent="0" algn="l">
              <a:lnSpc>
                <a:spcPts val="3800"/>
              </a:lnSpc>
              <a:buNone/>
            </a:pPr>
            <a:r>
              <a:rPr lang="en-US" sz="3050" dirty="0">
                <a:solidFill>
                  <a:srgbClr val="DDDDDD"/>
                </a:solidFill>
                <a:latin typeface="Mona Sans Semi Bold" pitchFamily="34" charset="0"/>
                <a:ea typeface="Mona Sans Semi Bold" pitchFamily="34" charset="-122"/>
                <a:cs typeface="Mona Sans Semi Bold" pitchFamily="34" charset="-120"/>
              </a:rPr>
              <a:t>Data Inaccessibility</a:t>
            </a:r>
            <a:endParaRPr lang="en-US" sz="3050" dirty="0"/>
          </a:p>
        </p:txBody>
      </p:sp>
      <p:sp>
        <p:nvSpPr>
          <p:cNvPr id="6" name="Text 4"/>
          <p:cNvSpPr/>
          <p:nvPr/>
        </p:nvSpPr>
        <p:spPr>
          <a:xfrm>
            <a:off x="715804" y="4751070"/>
            <a:ext cx="7729538" cy="932617"/>
          </a:xfrm>
          <a:prstGeom prst="rect">
            <a:avLst/>
          </a:prstGeom>
          <a:noFill/>
          <a:ln/>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The primary consequence is the inability to access any data on the encrypted drive. This highlights the critical balance between robust security and practical accessibility. Losing the key can mean potential data loss or the need for a full factory reset.</a:t>
            </a:r>
            <a:endParaRPr lang="en-US" sz="1500" dirty="0"/>
          </a:p>
        </p:txBody>
      </p:sp>
      <p:sp>
        <p:nvSpPr>
          <p:cNvPr id="7" name="Text 5"/>
          <p:cNvSpPr/>
          <p:nvPr/>
        </p:nvSpPr>
        <p:spPr>
          <a:xfrm>
            <a:off x="715804" y="5877878"/>
            <a:ext cx="4188857" cy="485775"/>
          </a:xfrm>
          <a:prstGeom prst="rect">
            <a:avLst/>
          </a:prstGeom>
          <a:noFill/>
          <a:ln/>
        </p:spPr>
        <p:txBody>
          <a:bodyPr wrap="none" lIns="0" tIns="0" rIns="0" bIns="0" rtlCol="0" anchor="t"/>
          <a:lstStyle/>
          <a:p>
            <a:pPr marL="0" indent="0" algn="l">
              <a:lnSpc>
                <a:spcPts val="3800"/>
              </a:lnSpc>
              <a:buNone/>
            </a:pPr>
            <a:r>
              <a:rPr lang="en-US" sz="3050" dirty="0">
                <a:solidFill>
                  <a:srgbClr val="DDDDDD"/>
                </a:solidFill>
                <a:latin typeface="Mona Sans Semi Bold" pitchFamily="34" charset="0"/>
                <a:ea typeface="Mona Sans Semi Bold" pitchFamily="34" charset="-122"/>
                <a:cs typeface="Mona Sans Semi Bold" pitchFamily="34" charset="-120"/>
              </a:rPr>
              <a:t>Key Retrieval Methods</a:t>
            </a:r>
            <a:endParaRPr lang="en-US" sz="3050" dirty="0"/>
          </a:p>
        </p:txBody>
      </p:sp>
      <p:sp>
        <p:nvSpPr>
          <p:cNvPr id="8" name="Text 6"/>
          <p:cNvSpPr/>
          <p:nvPr/>
        </p:nvSpPr>
        <p:spPr>
          <a:xfrm>
            <a:off x="715804" y="6557843"/>
            <a:ext cx="7729538" cy="932617"/>
          </a:xfrm>
          <a:prstGeom prst="rect">
            <a:avLst/>
          </a:prstGeom>
          <a:noFill/>
          <a:ln/>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Fortunately, recovery keys are typically stored in accessible locations: your Microsoft account, an organizational portal (for enterprise users), or even a printed physical copy. Knowing where to find it is paramount.</a:t>
            </a:r>
            <a:endParaRPr lang="en-US" sz="1500" dirty="0"/>
          </a:p>
        </p:txBody>
      </p:sp>
      <p:pic>
        <p:nvPicPr>
          <p:cNvPr id="9" name="Image 0" descr="preencoded.png"/>
          <p:cNvPicPr>
            <a:picLocks noChangeAspect="1"/>
          </p:cNvPicPr>
          <p:nvPr/>
        </p:nvPicPr>
        <p:blipFill>
          <a:blip r:embed="rId3"/>
          <a:stretch>
            <a:fillRect/>
          </a:stretch>
        </p:blipFill>
        <p:spPr>
          <a:xfrm>
            <a:off x="8927068" y="2288619"/>
            <a:ext cx="4745236" cy="4745236"/>
          </a:xfrm>
          <a:prstGeom prst="rect">
            <a:avLst/>
          </a:prstGeom>
        </p:spPr>
      </p:pic>
      <p:sp>
        <p:nvSpPr>
          <p:cNvPr id="10" name="Rectangle 9">
            <a:extLst>
              <a:ext uri="{FF2B5EF4-FFF2-40B4-BE49-F238E27FC236}">
                <a16:creationId xmlns:a16="http://schemas.microsoft.com/office/drawing/2014/main" id="{C5E61176-9866-776A-2601-D1968638AABD}"/>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167199" y="932736"/>
            <a:ext cx="7749778" cy="395049"/>
          </a:xfrm>
          <a:prstGeom prst="rect">
            <a:avLst/>
          </a:prstGeom>
          <a:noFill/>
          <a:ln/>
        </p:spPr>
        <p:txBody>
          <a:bodyPr wrap="none" lIns="0" tIns="0" rIns="0" bIns="0" rtlCol="0" anchor="t"/>
          <a:lstStyle/>
          <a:p>
            <a:pPr marL="0" indent="0" algn="l">
              <a:lnSpc>
                <a:spcPts val="3100"/>
              </a:lnSpc>
              <a:buNone/>
            </a:pPr>
            <a:r>
              <a:rPr lang="en-US" sz="2450" dirty="0">
                <a:solidFill>
                  <a:srgbClr val="DDDDDD"/>
                </a:solidFill>
                <a:latin typeface="Mona Sans Semi Bold" pitchFamily="34" charset="0"/>
                <a:ea typeface="Mona Sans Semi Bold" pitchFamily="34" charset="-122"/>
                <a:cs typeface="Mona Sans Semi Bold" pitchFamily="34" charset="-120"/>
              </a:rPr>
              <a:t>BitLocker Recovery Key: Your Master Key to Access</a:t>
            </a:r>
            <a:endParaRPr lang="en-US" sz="2450" dirty="0"/>
          </a:p>
        </p:txBody>
      </p:sp>
      <p:sp>
        <p:nvSpPr>
          <p:cNvPr id="4" name="Shape 1"/>
          <p:cNvSpPr/>
          <p:nvPr/>
        </p:nvSpPr>
        <p:spPr>
          <a:xfrm>
            <a:off x="6167199" y="1517333"/>
            <a:ext cx="7782401" cy="1451253"/>
          </a:xfrm>
          <a:prstGeom prst="roundRect">
            <a:avLst>
              <a:gd name="adj" fmla="val 3659"/>
            </a:avLst>
          </a:prstGeom>
          <a:solidFill>
            <a:srgbClr val="404040"/>
          </a:solidFill>
          <a:ln w="7620">
            <a:solidFill>
              <a:srgbClr val="595959"/>
            </a:solidFill>
            <a:prstDash val="solid"/>
          </a:ln>
        </p:spPr>
        <p:txBody>
          <a:bodyPr/>
          <a:lstStyle/>
          <a:p>
            <a:endParaRPr lang="en-US"/>
          </a:p>
        </p:txBody>
      </p:sp>
      <p:sp>
        <p:nvSpPr>
          <p:cNvPr id="5" name="Shape 2"/>
          <p:cNvSpPr/>
          <p:nvPr/>
        </p:nvSpPr>
        <p:spPr>
          <a:xfrm>
            <a:off x="6301145" y="1651278"/>
            <a:ext cx="379214" cy="379214"/>
          </a:xfrm>
          <a:prstGeom prst="roundRect">
            <a:avLst>
              <a:gd name="adj" fmla="val 24110622"/>
            </a:avLst>
          </a:prstGeom>
          <a:solidFill>
            <a:srgbClr val="FFFFFF"/>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5443" y="1755458"/>
            <a:ext cx="170617" cy="170617"/>
          </a:xfrm>
          <a:prstGeom prst="rect">
            <a:avLst/>
          </a:prstGeom>
        </p:spPr>
      </p:pic>
      <p:sp>
        <p:nvSpPr>
          <p:cNvPr id="7" name="Text 3"/>
          <p:cNvSpPr/>
          <p:nvPr/>
        </p:nvSpPr>
        <p:spPr>
          <a:xfrm>
            <a:off x="6301145" y="2156817"/>
            <a:ext cx="1580436" cy="197406"/>
          </a:xfrm>
          <a:prstGeom prst="rect">
            <a:avLst/>
          </a:prstGeom>
          <a:noFill/>
          <a:ln/>
        </p:spPr>
        <p:txBody>
          <a:bodyPr wrap="none" lIns="0" tIns="0" rIns="0" bIns="0" rtlCol="0" anchor="t"/>
          <a:lstStyle/>
          <a:p>
            <a:pPr marL="0" indent="0" algn="l">
              <a:lnSpc>
                <a:spcPts val="1550"/>
              </a:lnSpc>
              <a:buNone/>
            </a:pPr>
            <a:r>
              <a:rPr lang="en-US" sz="1200" dirty="0">
                <a:solidFill>
                  <a:srgbClr val="FFFFFF"/>
                </a:solidFill>
                <a:latin typeface="Mona Sans Semi Bold" pitchFamily="34" charset="0"/>
                <a:ea typeface="Mona Sans Semi Bold" pitchFamily="34" charset="-122"/>
                <a:cs typeface="Mona Sans Semi Bold" pitchFamily="34" charset="-120"/>
              </a:rPr>
              <a:t>Unique Identifier</a:t>
            </a:r>
            <a:endParaRPr lang="en-US" sz="1200" dirty="0"/>
          </a:p>
        </p:txBody>
      </p:sp>
      <p:sp>
        <p:nvSpPr>
          <p:cNvPr id="8" name="Text 4"/>
          <p:cNvSpPr/>
          <p:nvPr/>
        </p:nvSpPr>
        <p:spPr>
          <a:xfrm>
            <a:off x="6301145" y="2430066"/>
            <a:ext cx="7514511" cy="404574"/>
          </a:xfrm>
          <a:prstGeom prst="rect">
            <a:avLst/>
          </a:prstGeom>
          <a:noFill/>
          <a:ln/>
        </p:spPr>
        <p:txBody>
          <a:bodyPr wrap="square" lIns="0" tIns="0" rIns="0" bIns="0" rtlCol="0" anchor="t"/>
          <a:lstStyle/>
          <a:p>
            <a:pPr marL="0" indent="0" algn="l">
              <a:lnSpc>
                <a:spcPts val="1550"/>
              </a:lnSpc>
              <a:buNone/>
            </a:pPr>
            <a:r>
              <a:rPr lang="en-US" sz="950" dirty="0">
                <a:solidFill>
                  <a:srgbClr val="FFFFFF"/>
                </a:solidFill>
                <a:latin typeface="Funnel Sans" pitchFamily="34" charset="0"/>
                <a:ea typeface="Funnel Sans" pitchFamily="34" charset="-122"/>
                <a:cs typeface="Funnel Sans" pitchFamily="34" charset="-120"/>
              </a:rPr>
              <a:t>Each encrypted drive has a unique 48-digit numerical password, essential for unlocking access when other authentication methods fail.</a:t>
            </a:r>
            <a:endParaRPr lang="en-US" sz="950" dirty="0"/>
          </a:p>
        </p:txBody>
      </p:sp>
      <p:sp>
        <p:nvSpPr>
          <p:cNvPr id="9" name="Shape 5"/>
          <p:cNvSpPr/>
          <p:nvPr/>
        </p:nvSpPr>
        <p:spPr>
          <a:xfrm>
            <a:off x="6167199" y="3094911"/>
            <a:ext cx="7782401" cy="1248966"/>
          </a:xfrm>
          <a:prstGeom prst="roundRect">
            <a:avLst>
              <a:gd name="adj" fmla="val 4252"/>
            </a:avLst>
          </a:prstGeom>
          <a:solidFill>
            <a:srgbClr val="404040"/>
          </a:solidFill>
          <a:ln w="7620">
            <a:solidFill>
              <a:srgbClr val="595959"/>
            </a:solidFill>
            <a:prstDash val="solid"/>
          </a:ln>
        </p:spPr>
        <p:txBody>
          <a:bodyPr/>
          <a:lstStyle/>
          <a:p>
            <a:endParaRPr lang="en-US"/>
          </a:p>
        </p:txBody>
      </p:sp>
      <p:sp>
        <p:nvSpPr>
          <p:cNvPr id="10" name="Shape 6"/>
          <p:cNvSpPr/>
          <p:nvPr/>
        </p:nvSpPr>
        <p:spPr>
          <a:xfrm>
            <a:off x="6301145" y="3228856"/>
            <a:ext cx="379214" cy="379214"/>
          </a:xfrm>
          <a:prstGeom prst="roundRect">
            <a:avLst>
              <a:gd name="adj" fmla="val 24110622"/>
            </a:avLst>
          </a:prstGeom>
          <a:solidFill>
            <a:srgbClr val="FFFFFF"/>
          </a:solidFill>
          <a:ln/>
        </p:spPr>
        <p:txBody>
          <a:bodyPr/>
          <a:lstStyle/>
          <a:p>
            <a:endParaRPr lang="en-US"/>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5443" y="3333036"/>
            <a:ext cx="170617" cy="170617"/>
          </a:xfrm>
          <a:prstGeom prst="rect">
            <a:avLst/>
          </a:prstGeom>
        </p:spPr>
      </p:pic>
      <p:sp>
        <p:nvSpPr>
          <p:cNvPr id="12" name="Text 7"/>
          <p:cNvSpPr/>
          <p:nvPr/>
        </p:nvSpPr>
        <p:spPr>
          <a:xfrm>
            <a:off x="6301145" y="3734395"/>
            <a:ext cx="1580436" cy="197406"/>
          </a:xfrm>
          <a:prstGeom prst="rect">
            <a:avLst/>
          </a:prstGeom>
          <a:noFill/>
          <a:ln/>
        </p:spPr>
        <p:txBody>
          <a:bodyPr wrap="none" lIns="0" tIns="0" rIns="0" bIns="0" rtlCol="0" anchor="t"/>
          <a:lstStyle/>
          <a:p>
            <a:pPr marL="0" indent="0" algn="l">
              <a:lnSpc>
                <a:spcPts val="1550"/>
              </a:lnSpc>
              <a:buNone/>
            </a:pPr>
            <a:r>
              <a:rPr lang="en-US" sz="1200" dirty="0">
                <a:solidFill>
                  <a:srgbClr val="FFFFFF"/>
                </a:solidFill>
                <a:latin typeface="Mona Sans Semi Bold" pitchFamily="34" charset="0"/>
                <a:ea typeface="Mona Sans Semi Bold" pitchFamily="34" charset="-122"/>
                <a:cs typeface="Mona Sans Semi Bold" pitchFamily="34" charset="-120"/>
              </a:rPr>
              <a:t>Microsoft Account</a:t>
            </a:r>
            <a:endParaRPr lang="en-US" sz="1200" dirty="0"/>
          </a:p>
        </p:txBody>
      </p:sp>
      <p:sp>
        <p:nvSpPr>
          <p:cNvPr id="13" name="Text 8"/>
          <p:cNvSpPr/>
          <p:nvPr/>
        </p:nvSpPr>
        <p:spPr>
          <a:xfrm>
            <a:off x="6301145" y="4007644"/>
            <a:ext cx="7514511" cy="202287"/>
          </a:xfrm>
          <a:prstGeom prst="rect">
            <a:avLst/>
          </a:prstGeom>
          <a:noFill/>
          <a:ln/>
        </p:spPr>
        <p:txBody>
          <a:bodyPr wrap="none" lIns="0" tIns="0" rIns="0" bIns="0" rtlCol="0" anchor="t"/>
          <a:lstStyle/>
          <a:p>
            <a:pPr marL="0" indent="0" algn="l">
              <a:lnSpc>
                <a:spcPts val="1550"/>
              </a:lnSpc>
              <a:buNone/>
            </a:pPr>
            <a:r>
              <a:rPr lang="en-US" sz="950" dirty="0">
                <a:solidFill>
                  <a:srgbClr val="FFFFFF"/>
                </a:solidFill>
                <a:latin typeface="Funnel Sans" pitchFamily="34" charset="0"/>
                <a:ea typeface="Funnel Sans" pitchFamily="34" charset="-122"/>
                <a:cs typeface="Funnel Sans" pitchFamily="34" charset="-120"/>
              </a:rPr>
              <a:t>For personal devices, the most common place to find your key is via your Microsoft account at </a:t>
            </a:r>
            <a:r>
              <a:rPr lang="en-US" sz="950" u="sng" dirty="0">
                <a:solidFill>
                  <a:srgbClr val="FFFFFF"/>
                </a:solidFill>
                <a:latin typeface="Funnel Sans" pitchFamily="34" charset="0"/>
                <a:ea typeface="Funnel Sans" pitchFamily="34" charset="-122"/>
                <a:cs typeface="Funnel Sans" pitchFamily="34" charset="-120"/>
                <a:hlinkClick r:id="rId8">
                  <a:extLst>
                    <a:ext uri="{A12FA001-AC4F-418D-AE19-62706E023703}">
                      <ahyp:hlinkClr xmlns:ahyp="http://schemas.microsoft.com/office/drawing/2018/hyperlinkcolor" val="tx"/>
                    </a:ext>
                  </a:extLst>
                </a:hlinkClick>
              </a:rPr>
              <a:t>https://aka.ms/myrecoverykey</a:t>
            </a:r>
            <a:r>
              <a:rPr lang="en-US" sz="950" dirty="0">
                <a:solidFill>
                  <a:srgbClr val="FFFFFF"/>
                </a:solidFill>
                <a:latin typeface="Funnel Sans" pitchFamily="34" charset="0"/>
                <a:ea typeface="Funnel Sans" pitchFamily="34" charset="-122"/>
                <a:cs typeface="Funnel Sans" pitchFamily="34" charset="-120"/>
              </a:rPr>
              <a:t>.</a:t>
            </a:r>
            <a:endParaRPr lang="en-US" sz="950" dirty="0"/>
          </a:p>
        </p:txBody>
      </p:sp>
      <p:sp>
        <p:nvSpPr>
          <p:cNvPr id="14" name="Shape 9"/>
          <p:cNvSpPr/>
          <p:nvPr/>
        </p:nvSpPr>
        <p:spPr>
          <a:xfrm>
            <a:off x="6167199" y="4470202"/>
            <a:ext cx="7782401" cy="1248966"/>
          </a:xfrm>
          <a:prstGeom prst="roundRect">
            <a:avLst>
              <a:gd name="adj" fmla="val 4252"/>
            </a:avLst>
          </a:prstGeom>
          <a:solidFill>
            <a:srgbClr val="404040"/>
          </a:solidFill>
          <a:ln w="7620">
            <a:solidFill>
              <a:srgbClr val="595959"/>
            </a:solidFill>
            <a:prstDash val="solid"/>
          </a:ln>
        </p:spPr>
        <p:txBody>
          <a:bodyPr/>
          <a:lstStyle/>
          <a:p>
            <a:endParaRPr lang="en-US"/>
          </a:p>
        </p:txBody>
      </p:sp>
      <p:sp>
        <p:nvSpPr>
          <p:cNvPr id="15" name="Shape 10"/>
          <p:cNvSpPr/>
          <p:nvPr/>
        </p:nvSpPr>
        <p:spPr>
          <a:xfrm>
            <a:off x="6301145" y="4604147"/>
            <a:ext cx="379214" cy="379214"/>
          </a:xfrm>
          <a:prstGeom prst="roundRect">
            <a:avLst>
              <a:gd name="adj" fmla="val 24110622"/>
            </a:avLst>
          </a:prstGeom>
          <a:solidFill>
            <a:srgbClr val="FFFFFF"/>
          </a:solidFill>
          <a:ln/>
        </p:spPr>
        <p:txBody>
          <a:bodyPr/>
          <a:lstStyle/>
          <a:p>
            <a:endParaRPr lang="en-US"/>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5443" y="4708327"/>
            <a:ext cx="170617" cy="170617"/>
          </a:xfrm>
          <a:prstGeom prst="rect">
            <a:avLst/>
          </a:prstGeom>
        </p:spPr>
      </p:pic>
      <p:sp>
        <p:nvSpPr>
          <p:cNvPr id="17" name="Text 11"/>
          <p:cNvSpPr/>
          <p:nvPr/>
        </p:nvSpPr>
        <p:spPr>
          <a:xfrm>
            <a:off x="6301145" y="5109686"/>
            <a:ext cx="1719739" cy="197406"/>
          </a:xfrm>
          <a:prstGeom prst="rect">
            <a:avLst/>
          </a:prstGeom>
          <a:noFill/>
          <a:ln/>
        </p:spPr>
        <p:txBody>
          <a:bodyPr wrap="none" lIns="0" tIns="0" rIns="0" bIns="0" rtlCol="0" anchor="t"/>
          <a:lstStyle/>
          <a:p>
            <a:pPr marL="0" indent="0" algn="l">
              <a:lnSpc>
                <a:spcPts val="1550"/>
              </a:lnSpc>
              <a:buNone/>
            </a:pPr>
            <a:r>
              <a:rPr lang="en-US" sz="1200" dirty="0">
                <a:solidFill>
                  <a:srgbClr val="FFFFFF"/>
                </a:solidFill>
                <a:latin typeface="Mona Sans Semi Bold" pitchFamily="34" charset="0"/>
                <a:ea typeface="Mona Sans Semi Bold" pitchFamily="34" charset="-122"/>
                <a:cs typeface="Mona Sans Semi Bold" pitchFamily="34" charset="-120"/>
              </a:rPr>
              <a:t>Organizational Portals</a:t>
            </a:r>
            <a:endParaRPr lang="en-US" sz="1200" dirty="0"/>
          </a:p>
        </p:txBody>
      </p:sp>
      <p:sp>
        <p:nvSpPr>
          <p:cNvPr id="18" name="Text 12"/>
          <p:cNvSpPr/>
          <p:nvPr/>
        </p:nvSpPr>
        <p:spPr>
          <a:xfrm>
            <a:off x="6301145" y="5382935"/>
            <a:ext cx="7514511" cy="202287"/>
          </a:xfrm>
          <a:prstGeom prst="rect">
            <a:avLst/>
          </a:prstGeom>
          <a:noFill/>
          <a:ln/>
        </p:spPr>
        <p:txBody>
          <a:bodyPr wrap="none" lIns="0" tIns="0" rIns="0" bIns="0" rtlCol="0" anchor="t"/>
          <a:lstStyle/>
          <a:p>
            <a:pPr marL="0" indent="0" algn="l">
              <a:lnSpc>
                <a:spcPts val="1550"/>
              </a:lnSpc>
              <a:buNone/>
            </a:pPr>
            <a:r>
              <a:rPr lang="en-US" sz="950" dirty="0">
                <a:solidFill>
                  <a:srgbClr val="FFFFFF"/>
                </a:solidFill>
                <a:latin typeface="Funnel Sans" pitchFamily="34" charset="0"/>
                <a:ea typeface="Funnel Sans" pitchFamily="34" charset="-122"/>
                <a:cs typeface="Funnel Sans" pitchFamily="34" charset="-120"/>
              </a:rPr>
              <a:t>In corporate environments, IT departments often store these keys securely within Azure AD or dedicated device management portals.</a:t>
            </a:r>
            <a:endParaRPr lang="en-US" sz="950" dirty="0"/>
          </a:p>
        </p:txBody>
      </p:sp>
      <p:sp>
        <p:nvSpPr>
          <p:cNvPr id="19" name="Shape 13"/>
          <p:cNvSpPr/>
          <p:nvPr/>
        </p:nvSpPr>
        <p:spPr>
          <a:xfrm>
            <a:off x="6167199" y="5845493"/>
            <a:ext cx="7782401" cy="1451253"/>
          </a:xfrm>
          <a:prstGeom prst="roundRect">
            <a:avLst>
              <a:gd name="adj" fmla="val 3659"/>
            </a:avLst>
          </a:prstGeom>
          <a:solidFill>
            <a:srgbClr val="404040"/>
          </a:solidFill>
          <a:ln w="7620">
            <a:solidFill>
              <a:srgbClr val="595959"/>
            </a:solidFill>
            <a:prstDash val="solid"/>
          </a:ln>
        </p:spPr>
        <p:txBody>
          <a:bodyPr/>
          <a:lstStyle/>
          <a:p>
            <a:endParaRPr lang="en-US"/>
          </a:p>
        </p:txBody>
      </p:sp>
      <p:sp>
        <p:nvSpPr>
          <p:cNvPr id="20" name="Shape 14"/>
          <p:cNvSpPr/>
          <p:nvPr/>
        </p:nvSpPr>
        <p:spPr>
          <a:xfrm>
            <a:off x="6301145" y="5979438"/>
            <a:ext cx="379214" cy="379214"/>
          </a:xfrm>
          <a:prstGeom prst="roundRect">
            <a:avLst>
              <a:gd name="adj" fmla="val 24110622"/>
            </a:avLst>
          </a:prstGeom>
          <a:solidFill>
            <a:srgbClr val="FFFFFF"/>
          </a:solidFill>
          <a:ln/>
        </p:spPr>
        <p:txBody>
          <a:bodyPr/>
          <a:lstStyle/>
          <a:p>
            <a:endParaRPr lang="en-US"/>
          </a:p>
        </p:txBody>
      </p:sp>
      <p:pic>
        <p:nvPicPr>
          <p:cNvPr id="2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05443" y="6083618"/>
            <a:ext cx="170617" cy="170617"/>
          </a:xfrm>
          <a:prstGeom prst="rect">
            <a:avLst/>
          </a:prstGeom>
        </p:spPr>
      </p:pic>
      <p:sp>
        <p:nvSpPr>
          <p:cNvPr id="22" name="Text 15"/>
          <p:cNvSpPr/>
          <p:nvPr/>
        </p:nvSpPr>
        <p:spPr>
          <a:xfrm>
            <a:off x="6301145" y="6484977"/>
            <a:ext cx="1580436" cy="197406"/>
          </a:xfrm>
          <a:prstGeom prst="rect">
            <a:avLst/>
          </a:prstGeom>
          <a:noFill/>
          <a:ln/>
        </p:spPr>
        <p:txBody>
          <a:bodyPr wrap="none" lIns="0" tIns="0" rIns="0" bIns="0" rtlCol="0" anchor="t"/>
          <a:lstStyle/>
          <a:p>
            <a:pPr marL="0" indent="0" algn="l">
              <a:lnSpc>
                <a:spcPts val="1550"/>
              </a:lnSpc>
              <a:buNone/>
            </a:pPr>
            <a:r>
              <a:rPr lang="en-US" sz="1200" dirty="0">
                <a:solidFill>
                  <a:srgbClr val="FFFFFF"/>
                </a:solidFill>
                <a:latin typeface="Mona Sans Semi Bold" pitchFamily="34" charset="0"/>
                <a:ea typeface="Mona Sans Semi Bold" pitchFamily="34" charset="-122"/>
                <a:cs typeface="Mona Sans Semi Bold" pitchFamily="34" charset="-120"/>
              </a:rPr>
              <a:t>Physical Backups</a:t>
            </a:r>
            <a:endParaRPr lang="en-US" sz="1200" dirty="0"/>
          </a:p>
        </p:txBody>
      </p:sp>
      <p:sp>
        <p:nvSpPr>
          <p:cNvPr id="23" name="Text 16"/>
          <p:cNvSpPr/>
          <p:nvPr/>
        </p:nvSpPr>
        <p:spPr>
          <a:xfrm>
            <a:off x="6301145" y="6758226"/>
            <a:ext cx="7514511" cy="404574"/>
          </a:xfrm>
          <a:prstGeom prst="rect">
            <a:avLst/>
          </a:prstGeom>
          <a:noFill/>
          <a:ln/>
        </p:spPr>
        <p:txBody>
          <a:bodyPr wrap="square" lIns="0" tIns="0" rIns="0" bIns="0" rtlCol="0" anchor="t"/>
          <a:lstStyle/>
          <a:p>
            <a:pPr marL="0" indent="0" algn="l">
              <a:lnSpc>
                <a:spcPts val="1550"/>
              </a:lnSpc>
              <a:buNone/>
            </a:pPr>
            <a:r>
              <a:rPr lang="en-US" sz="950" dirty="0">
                <a:solidFill>
                  <a:srgbClr val="FFFFFF"/>
                </a:solidFill>
                <a:latin typeface="Funnel Sans" pitchFamily="34" charset="0"/>
                <a:ea typeface="Funnel Sans" pitchFamily="34" charset="-122"/>
                <a:cs typeface="Funnel Sans" pitchFamily="34" charset="-120"/>
              </a:rPr>
              <a:t>Always keep a printed copy or save your key to a USB drive as a crucial physical backup, stored in a safe place, separate from the device.</a:t>
            </a:r>
            <a:endParaRPr lang="en-US" sz="950" dirty="0"/>
          </a:p>
        </p:txBody>
      </p:sp>
      <p:sp>
        <p:nvSpPr>
          <p:cNvPr id="24" name="Rectangle 23">
            <a:extLst>
              <a:ext uri="{FF2B5EF4-FFF2-40B4-BE49-F238E27FC236}">
                <a16:creationId xmlns:a16="http://schemas.microsoft.com/office/drawing/2014/main" id="{BF05C4CA-46E4-C6C1-D9A3-46B535D33549}"/>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4502" y="608528"/>
            <a:ext cx="9859089" cy="484108"/>
          </a:xfrm>
          <a:prstGeom prst="rect">
            <a:avLst/>
          </a:prstGeom>
          <a:noFill/>
          <a:ln/>
        </p:spPr>
        <p:txBody>
          <a:bodyPr wrap="none" lIns="0" tIns="0" rIns="0" bIns="0" rtlCol="0" anchor="t"/>
          <a:lstStyle/>
          <a:p>
            <a:pPr marL="0" indent="0" algn="l">
              <a:lnSpc>
                <a:spcPts val="3800"/>
              </a:lnSpc>
              <a:buNone/>
            </a:pPr>
            <a:r>
              <a:rPr lang="en-US" sz="3000" dirty="0">
                <a:solidFill>
                  <a:srgbClr val="DDDDDD"/>
                </a:solidFill>
                <a:latin typeface="Mona Sans Semi Bold" pitchFamily="34" charset="0"/>
                <a:ea typeface="Mona Sans Semi Bold" pitchFamily="34" charset="-122"/>
                <a:cs typeface="Mona Sans Semi Bold" pitchFamily="34" charset="-120"/>
              </a:rPr>
              <a:t>Simulating Recovery: Using the BitLocker Repair Tool</a:t>
            </a:r>
            <a:endParaRPr lang="en-US" sz="3000" dirty="0"/>
          </a:p>
        </p:txBody>
      </p:sp>
      <p:pic>
        <p:nvPicPr>
          <p:cNvPr id="3" name="Image 0" descr="preencoded.png"/>
          <p:cNvPicPr>
            <a:picLocks noChangeAspect="1"/>
          </p:cNvPicPr>
          <p:nvPr/>
        </p:nvPicPr>
        <p:blipFill>
          <a:blip r:embed="rId3"/>
          <a:stretch>
            <a:fillRect/>
          </a:stretch>
        </p:blipFill>
        <p:spPr>
          <a:xfrm>
            <a:off x="774502" y="1499116"/>
            <a:ext cx="4446151" cy="4446151"/>
          </a:xfrm>
          <a:prstGeom prst="rect">
            <a:avLst/>
          </a:prstGeom>
        </p:spPr>
      </p:pic>
      <p:sp>
        <p:nvSpPr>
          <p:cNvPr id="4" name="Text 1"/>
          <p:cNvSpPr/>
          <p:nvPr/>
        </p:nvSpPr>
        <p:spPr>
          <a:xfrm>
            <a:off x="7511772" y="1499116"/>
            <a:ext cx="154900" cy="193596"/>
          </a:xfrm>
          <a:prstGeom prst="rect">
            <a:avLst/>
          </a:prstGeom>
          <a:noFill/>
          <a:ln/>
        </p:spPr>
        <p:txBody>
          <a:bodyPr wrap="none" lIns="0" tIns="0" rIns="0" bIns="0" rtlCol="0" anchor="t"/>
          <a:lstStyle/>
          <a:p>
            <a:pPr marL="0" indent="0" algn="l">
              <a:lnSpc>
                <a:spcPts val="1950"/>
              </a:lnSpc>
              <a:buNone/>
            </a:pPr>
            <a:r>
              <a:rPr lang="en-US" sz="1200" dirty="0">
                <a:solidFill>
                  <a:srgbClr val="8F8F8F"/>
                </a:solidFill>
                <a:latin typeface="Mona Sans Light" pitchFamily="34" charset="0"/>
                <a:ea typeface="Mona Sans Light" pitchFamily="34" charset="-122"/>
                <a:cs typeface="Mona Sans Light" pitchFamily="34" charset="-120"/>
              </a:rPr>
              <a:t>01</a:t>
            </a:r>
            <a:endParaRPr lang="en-US" sz="1200" dirty="0"/>
          </a:p>
        </p:txBody>
      </p:sp>
      <p:sp>
        <p:nvSpPr>
          <p:cNvPr id="5" name="Shape 2"/>
          <p:cNvSpPr/>
          <p:nvPr/>
        </p:nvSpPr>
        <p:spPr>
          <a:xfrm>
            <a:off x="7511772" y="1739503"/>
            <a:ext cx="6351746" cy="22860"/>
          </a:xfrm>
          <a:prstGeom prst="rect">
            <a:avLst/>
          </a:prstGeom>
          <a:solidFill>
            <a:srgbClr val="FFFFFF"/>
          </a:solidFill>
          <a:ln/>
        </p:spPr>
        <p:txBody>
          <a:bodyPr/>
          <a:lstStyle/>
          <a:p>
            <a:endParaRPr lang="en-US"/>
          </a:p>
        </p:txBody>
      </p:sp>
      <p:sp>
        <p:nvSpPr>
          <p:cNvPr id="6" name="Text 3"/>
          <p:cNvSpPr/>
          <p:nvPr/>
        </p:nvSpPr>
        <p:spPr>
          <a:xfrm>
            <a:off x="7511772" y="1862614"/>
            <a:ext cx="2933581" cy="241935"/>
          </a:xfrm>
          <a:prstGeom prst="rect">
            <a:avLst/>
          </a:prstGeom>
          <a:noFill/>
          <a:ln/>
        </p:spPr>
        <p:txBody>
          <a:bodyPr wrap="none" lIns="0" tIns="0" rIns="0" bIns="0" rtlCol="0" anchor="t"/>
          <a:lstStyle/>
          <a:p>
            <a:pPr marL="0" indent="0" algn="l">
              <a:lnSpc>
                <a:spcPts val="1900"/>
              </a:lnSpc>
              <a:buNone/>
            </a:pPr>
            <a:r>
              <a:rPr lang="en-US" sz="1500" dirty="0">
                <a:solidFill>
                  <a:srgbClr val="8F8F8F"/>
                </a:solidFill>
                <a:latin typeface="Mona Sans Semi Bold" pitchFamily="34" charset="0"/>
                <a:ea typeface="Mona Sans Semi Bold" pitchFamily="34" charset="-122"/>
                <a:cs typeface="Mona Sans Semi Bold" pitchFamily="34" charset="-120"/>
              </a:rPr>
              <a:t>Step 1: Open Command Prompt</a:t>
            </a:r>
            <a:endParaRPr lang="en-US" sz="1500" dirty="0"/>
          </a:p>
        </p:txBody>
      </p:sp>
      <p:sp>
        <p:nvSpPr>
          <p:cNvPr id="7" name="Text 4"/>
          <p:cNvSpPr/>
          <p:nvPr/>
        </p:nvSpPr>
        <p:spPr>
          <a:xfrm>
            <a:off x="7511772" y="2259449"/>
            <a:ext cx="6351746" cy="495538"/>
          </a:xfrm>
          <a:prstGeom prst="rect">
            <a:avLst/>
          </a:prstGeom>
          <a:noFill/>
          <a:ln/>
        </p:spPr>
        <p:txBody>
          <a:bodyPr wrap="square" lIns="0" tIns="0" rIns="0" bIns="0" rtlCol="0" anchor="t"/>
          <a:lstStyle/>
          <a:p>
            <a:pPr marL="0" indent="0" algn="l">
              <a:lnSpc>
                <a:spcPts val="1950"/>
              </a:lnSpc>
              <a:buNone/>
            </a:pPr>
            <a:r>
              <a:rPr lang="en-US" sz="1200" dirty="0">
                <a:solidFill>
                  <a:srgbClr val="8F8F8F"/>
                </a:solidFill>
                <a:latin typeface="Funnel Sans" pitchFamily="34" charset="0"/>
                <a:ea typeface="Funnel Sans" pitchFamily="34" charset="-122"/>
                <a:cs typeface="Funnel Sans" pitchFamily="34" charset="-120"/>
              </a:rPr>
              <a:t>Launch Command Prompt with administrative privileges to gain the necessary access for recovery operations.</a:t>
            </a:r>
            <a:endParaRPr lang="en-US" sz="1200" dirty="0"/>
          </a:p>
        </p:txBody>
      </p:sp>
      <p:sp>
        <p:nvSpPr>
          <p:cNvPr id="8" name="Text 5"/>
          <p:cNvSpPr/>
          <p:nvPr/>
        </p:nvSpPr>
        <p:spPr>
          <a:xfrm>
            <a:off x="7511772" y="3025973"/>
            <a:ext cx="154900" cy="193596"/>
          </a:xfrm>
          <a:prstGeom prst="rect">
            <a:avLst/>
          </a:prstGeom>
          <a:noFill/>
          <a:ln/>
        </p:spPr>
        <p:txBody>
          <a:bodyPr wrap="none" lIns="0" tIns="0" rIns="0" bIns="0" rtlCol="0" anchor="t"/>
          <a:lstStyle/>
          <a:p>
            <a:pPr marL="0" indent="0" algn="l">
              <a:lnSpc>
                <a:spcPts val="1950"/>
              </a:lnSpc>
              <a:buNone/>
            </a:pPr>
            <a:r>
              <a:rPr lang="en-US" sz="1200" dirty="0">
                <a:solidFill>
                  <a:srgbClr val="8F8F8F"/>
                </a:solidFill>
                <a:latin typeface="Mona Sans Light" pitchFamily="34" charset="0"/>
                <a:ea typeface="Mona Sans Light" pitchFamily="34" charset="-122"/>
                <a:cs typeface="Mona Sans Light" pitchFamily="34" charset="-120"/>
              </a:rPr>
              <a:t>02</a:t>
            </a:r>
            <a:endParaRPr lang="en-US" sz="1200" dirty="0"/>
          </a:p>
        </p:txBody>
      </p:sp>
      <p:sp>
        <p:nvSpPr>
          <p:cNvPr id="9" name="Shape 6"/>
          <p:cNvSpPr/>
          <p:nvPr/>
        </p:nvSpPr>
        <p:spPr>
          <a:xfrm>
            <a:off x="7511772" y="3266361"/>
            <a:ext cx="6351746" cy="22860"/>
          </a:xfrm>
          <a:prstGeom prst="rect">
            <a:avLst/>
          </a:prstGeom>
          <a:solidFill>
            <a:srgbClr val="FFFFFF"/>
          </a:solidFill>
          <a:ln/>
        </p:spPr>
        <p:txBody>
          <a:bodyPr/>
          <a:lstStyle/>
          <a:p>
            <a:endParaRPr lang="en-US"/>
          </a:p>
        </p:txBody>
      </p:sp>
      <p:sp>
        <p:nvSpPr>
          <p:cNvPr id="10" name="Text 7"/>
          <p:cNvSpPr/>
          <p:nvPr/>
        </p:nvSpPr>
        <p:spPr>
          <a:xfrm>
            <a:off x="7511772" y="3389471"/>
            <a:ext cx="2007513" cy="241935"/>
          </a:xfrm>
          <a:prstGeom prst="rect">
            <a:avLst/>
          </a:prstGeom>
          <a:noFill/>
          <a:ln/>
        </p:spPr>
        <p:txBody>
          <a:bodyPr wrap="none" lIns="0" tIns="0" rIns="0" bIns="0" rtlCol="0" anchor="t"/>
          <a:lstStyle/>
          <a:p>
            <a:pPr marL="0" indent="0" algn="l">
              <a:lnSpc>
                <a:spcPts val="1900"/>
              </a:lnSpc>
              <a:buNone/>
            </a:pPr>
            <a:r>
              <a:rPr lang="en-US" sz="1500" dirty="0">
                <a:solidFill>
                  <a:srgbClr val="8F8F8F"/>
                </a:solidFill>
                <a:latin typeface="Mona Sans Semi Bold" pitchFamily="34" charset="0"/>
                <a:ea typeface="Mona Sans Semi Bold" pitchFamily="34" charset="-122"/>
                <a:cs typeface="Mona Sans Semi Bold" pitchFamily="34" charset="-120"/>
              </a:rPr>
              <a:t>Step 2: Identify Drives</a:t>
            </a:r>
            <a:endParaRPr lang="en-US" sz="1500" dirty="0"/>
          </a:p>
        </p:txBody>
      </p:sp>
      <p:sp>
        <p:nvSpPr>
          <p:cNvPr id="11" name="Text 8"/>
          <p:cNvSpPr/>
          <p:nvPr/>
        </p:nvSpPr>
        <p:spPr>
          <a:xfrm>
            <a:off x="7511772" y="3786307"/>
            <a:ext cx="6351746" cy="495538"/>
          </a:xfrm>
          <a:prstGeom prst="rect">
            <a:avLst/>
          </a:prstGeom>
          <a:noFill/>
          <a:ln/>
        </p:spPr>
        <p:txBody>
          <a:bodyPr wrap="square" lIns="0" tIns="0" rIns="0" bIns="0" rtlCol="0" anchor="t"/>
          <a:lstStyle/>
          <a:p>
            <a:pPr marL="0" indent="0" algn="l">
              <a:lnSpc>
                <a:spcPts val="1950"/>
              </a:lnSpc>
              <a:buNone/>
            </a:pPr>
            <a:r>
              <a:rPr lang="en-US" sz="1200" dirty="0">
                <a:solidFill>
                  <a:srgbClr val="8F8F8F"/>
                </a:solidFill>
                <a:latin typeface="Funnel Sans" pitchFamily="34" charset="0"/>
                <a:ea typeface="Funnel Sans" pitchFamily="34" charset="-122"/>
                <a:cs typeface="Funnel Sans" pitchFamily="34" charset="-120"/>
              </a:rPr>
              <a:t>Determine the drive letter of your encrypted volume (e.g., H:) and designate an output drive (e.g., E:) for the recovered data.</a:t>
            </a:r>
            <a:endParaRPr lang="en-US" sz="1200" dirty="0"/>
          </a:p>
        </p:txBody>
      </p:sp>
      <p:sp>
        <p:nvSpPr>
          <p:cNvPr id="12" name="Text 9"/>
          <p:cNvSpPr/>
          <p:nvPr/>
        </p:nvSpPr>
        <p:spPr>
          <a:xfrm>
            <a:off x="7511772" y="4552831"/>
            <a:ext cx="154900" cy="193596"/>
          </a:xfrm>
          <a:prstGeom prst="rect">
            <a:avLst/>
          </a:prstGeom>
          <a:noFill/>
          <a:ln/>
        </p:spPr>
        <p:txBody>
          <a:bodyPr wrap="none" lIns="0" tIns="0" rIns="0" bIns="0" rtlCol="0" anchor="t"/>
          <a:lstStyle/>
          <a:p>
            <a:pPr marL="0" indent="0" algn="l">
              <a:lnSpc>
                <a:spcPts val="1950"/>
              </a:lnSpc>
              <a:buNone/>
            </a:pPr>
            <a:r>
              <a:rPr lang="en-US" sz="1200" dirty="0">
                <a:solidFill>
                  <a:srgbClr val="8F8F8F"/>
                </a:solidFill>
                <a:latin typeface="Mona Sans Light" pitchFamily="34" charset="0"/>
                <a:ea typeface="Mona Sans Light" pitchFamily="34" charset="-122"/>
                <a:cs typeface="Mona Sans Light" pitchFamily="34" charset="-120"/>
              </a:rPr>
              <a:t>03</a:t>
            </a:r>
            <a:endParaRPr lang="en-US" sz="1200" dirty="0"/>
          </a:p>
        </p:txBody>
      </p:sp>
      <p:sp>
        <p:nvSpPr>
          <p:cNvPr id="13" name="Shape 10"/>
          <p:cNvSpPr/>
          <p:nvPr/>
        </p:nvSpPr>
        <p:spPr>
          <a:xfrm>
            <a:off x="7511772" y="4793218"/>
            <a:ext cx="6351746" cy="22860"/>
          </a:xfrm>
          <a:prstGeom prst="rect">
            <a:avLst/>
          </a:prstGeom>
          <a:solidFill>
            <a:srgbClr val="FFFFFF"/>
          </a:solidFill>
          <a:ln/>
        </p:spPr>
        <p:txBody>
          <a:bodyPr/>
          <a:lstStyle/>
          <a:p>
            <a:endParaRPr lang="en-US"/>
          </a:p>
        </p:txBody>
      </p:sp>
      <p:sp>
        <p:nvSpPr>
          <p:cNvPr id="14" name="Text 11"/>
          <p:cNvSpPr/>
          <p:nvPr/>
        </p:nvSpPr>
        <p:spPr>
          <a:xfrm>
            <a:off x="7511772" y="4916329"/>
            <a:ext cx="2070973" cy="241935"/>
          </a:xfrm>
          <a:prstGeom prst="rect">
            <a:avLst/>
          </a:prstGeom>
          <a:noFill/>
          <a:ln/>
        </p:spPr>
        <p:txBody>
          <a:bodyPr wrap="none" lIns="0" tIns="0" rIns="0" bIns="0" rtlCol="0" anchor="t"/>
          <a:lstStyle/>
          <a:p>
            <a:pPr marL="0" indent="0" algn="l">
              <a:lnSpc>
                <a:spcPts val="1900"/>
              </a:lnSpc>
              <a:buNone/>
            </a:pPr>
            <a:r>
              <a:rPr lang="en-US" sz="1500" dirty="0">
                <a:solidFill>
                  <a:srgbClr val="8F8F8F"/>
                </a:solidFill>
                <a:latin typeface="Mona Sans Semi Bold" pitchFamily="34" charset="0"/>
                <a:ea typeface="Mona Sans Semi Bold" pitchFamily="34" charset="-122"/>
                <a:cs typeface="Mona Sans Semi Bold" pitchFamily="34" charset="-120"/>
              </a:rPr>
              <a:t>Step 3: Run repair-bde</a:t>
            </a:r>
            <a:endParaRPr lang="en-US" sz="1500" dirty="0"/>
          </a:p>
        </p:txBody>
      </p:sp>
      <p:sp>
        <p:nvSpPr>
          <p:cNvPr id="15" name="Text 12"/>
          <p:cNvSpPr/>
          <p:nvPr/>
        </p:nvSpPr>
        <p:spPr>
          <a:xfrm>
            <a:off x="7511772" y="5313164"/>
            <a:ext cx="6351746" cy="503158"/>
          </a:xfrm>
          <a:prstGeom prst="rect">
            <a:avLst/>
          </a:prstGeom>
          <a:noFill/>
          <a:ln/>
        </p:spPr>
        <p:txBody>
          <a:bodyPr wrap="square" lIns="0" tIns="0" rIns="0" bIns="0" rtlCol="0" anchor="t"/>
          <a:lstStyle/>
          <a:p>
            <a:pPr marL="0" indent="0" algn="l">
              <a:lnSpc>
                <a:spcPts val="1950"/>
              </a:lnSpc>
              <a:buNone/>
            </a:pPr>
            <a:r>
              <a:rPr lang="en-US" sz="1200" dirty="0">
                <a:solidFill>
                  <a:srgbClr val="8F8F8F"/>
                </a:solidFill>
                <a:latin typeface="Funnel Sans" pitchFamily="34" charset="0"/>
                <a:ea typeface="Funnel Sans" pitchFamily="34" charset="-122"/>
                <a:cs typeface="Funnel Sans" pitchFamily="34" charset="-120"/>
              </a:rPr>
              <a:t>Execute the </a:t>
            </a:r>
            <a:r>
              <a:rPr lang="en-US" sz="1200" dirty="0">
                <a:solidFill>
                  <a:srgbClr val="8F8F8F"/>
                </a:solidFill>
                <a:highlight>
                  <a:srgbClr val="252323"/>
                </a:highlight>
                <a:latin typeface="Consolas" pitchFamily="34" charset="0"/>
                <a:ea typeface="Consolas" pitchFamily="34" charset="-122"/>
                <a:cs typeface="Consolas" pitchFamily="34" charset="-120"/>
              </a:rPr>
              <a:t>repair-bde</a:t>
            </a:r>
            <a:r>
              <a:rPr lang="en-US" sz="1200" dirty="0">
                <a:solidFill>
                  <a:srgbClr val="8F8F8F"/>
                </a:solidFill>
                <a:latin typeface="Funnel Sans" pitchFamily="34" charset="0"/>
                <a:ea typeface="Funnel Sans" pitchFamily="34" charset="-122"/>
                <a:cs typeface="Funnel Sans" pitchFamily="34" charset="-120"/>
              </a:rPr>
              <a:t> command, specifying the encrypted drive, output drive, and either your password or the recovery key.</a:t>
            </a:r>
            <a:endParaRPr lang="en-US" sz="1200" dirty="0"/>
          </a:p>
        </p:txBody>
      </p:sp>
      <p:sp>
        <p:nvSpPr>
          <p:cNvPr id="16" name="Text 13"/>
          <p:cNvSpPr/>
          <p:nvPr/>
        </p:nvSpPr>
        <p:spPr>
          <a:xfrm>
            <a:off x="7511772" y="6087308"/>
            <a:ext cx="154900" cy="193596"/>
          </a:xfrm>
          <a:prstGeom prst="rect">
            <a:avLst/>
          </a:prstGeom>
          <a:noFill/>
          <a:ln/>
        </p:spPr>
        <p:txBody>
          <a:bodyPr wrap="none" lIns="0" tIns="0" rIns="0" bIns="0" rtlCol="0" anchor="t"/>
          <a:lstStyle/>
          <a:p>
            <a:pPr marL="0" indent="0" algn="l">
              <a:lnSpc>
                <a:spcPts val="1950"/>
              </a:lnSpc>
              <a:buNone/>
            </a:pPr>
            <a:r>
              <a:rPr lang="en-US" sz="1200" dirty="0">
                <a:solidFill>
                  <a:srgbClr val="8F8F8F"/>
                </a:solidFill>
                <a:latin typeface="Mona Sans Light" pitchFamily="34" charset="0"/>
                <a:ea typeface="Mona Sans Light" pitchFamily="34" charset="-122"/>
                <a:cs typeface="Mona Sans Light" pitchFamily="34" charset="-120"/>
              </a:rPr>
              <a:t>04</a:t>
            </a:r>
            <a:endParaRPr lang="en-US" sz="1200" dirty="0"/>
          </a:p>
        </p:txBody>
      </p:sp>
      <p:sp>
        <p:nvSpPr>
          <p:cNvPr id="17" name="Shape 14"/>
          <p:cNvSpPr/>
          <p:nvPr/>
        </p:nvSpPr>
        <p:spPr>
          <a:xfrm>
            <a:off x="7511772" y="6327696"/>
            <a:ext cx="6351746" cy="22860"/>
          </a:xfrm>
          <a:prstGeom prst="rect">
            <a:avLst/>
          </a:prstGeom>
          <a:solidFill>
            <a:srgbClr val="FFFFFF"/>
          </a:solidFill>
          <a:ln/>
        </p:spPr>
        <p:txBody>
          <a:bodyPr/>
          <a:lstStyle/>
          <a:p>
            <a:endParaRPr lang="en-US"/>
          </a:p>
        </p:txBody>
      </p:sp>
      <p:sp>
        <p:nvSpPr>
          <p:cNvPr id="18" name="Text 15"/>
          <p:cNvSpPr/>
          <p:nvPr/>
        </p:nvSpPr>
        <p:spPr>
          <a:xfrm>
            <a:off x="7511772" y="6450806"/>
            <a:ext cx="2476143" cy="241935"/>
          </a:xfrm>
          <a:prstGeom prst="rect">
            <a:avLst/>
          </a:prstGeom>
          <a:noFill/>
          <a:ln/>
        </p:spPr>
        <p:txBody>
          <a:bodyPr wrap="none" lIns="0" tIns="0" rIns="0" bIns="0" rtlCol="0" anchor="t"/>
          <a:lstStyle/>
          <a:p>
            <a:pPr marL="0" indent="0" algn="l">
              <a:lnSpc>
                <a:spcPts val="1900"/>
              </a:lnSpc>
              <a:buNone/>
            </a:pPr>
            <a:r>
              <a:rPr lang="en-US" sz="1500" dirty="0">
                <a:solidFill>
                  <a:srgbClr val="8F8F8F"/>
                </a:solidFill>
                <a:latin typeface="Mona Sans Semi Bold" pitchFamily="34" charset="0"/>
                <a:ea typeface="Mona Sans Semi Bold" pitchFamily="34" charset="-122"/>
                <a:cs typeface="Mona Sans Semi Bold" pitchFamily="34" charset="-120"/>
              </a:rPr>
              <a:t>Step 4: Enter Recovery Key</a:t>
            </a:r>
            <a:endParaRPr lang="en-US" sz="1500" dirty="0"/>
          </a:p>
        </p:txBody>
      </p:sp>
      <p:sp>
        <p:nvSpPr>
          <p:cNvPr id="19" name="Text 16"/>
          <p:cNvSpPr/>
          <p:nvPr/>
        </p:nvSpPr>
        <p:spPr>
          <a:xfrm>
            <a:off x="7511772" y="6847642"/>
            <a:ext cx="6351746" cy="495538"/>
          </a:xfrm>
          <a:prstGeom prst="rect">
            <a:avLst/>
          </a:prstGeom>
          <a:noFill/>
          <a:ln/>
        </p:spPr>
        <p:txBody>
          <a:bodyPr wrap="square" lIns="0" tIns="0" rIns="0" bIns="0" rtlCol="0" anchor="t"/>
          <a:lstStyle/>
          <a:p>
            <a:pPr marL="0" indent="0" algn="l">
              <a:lnSpc>
                <a:spcPts val="1950"/>
              </a:lnSpc>
              <a:buNone/>
            </a:pPr>
            <a:r>
              <a:rPr lang="en-US" sz="1200" dirty="0">
                <a:solidFill>
                  <a:srgbClr val="8F8F8F"/>
                </a:solidFill>
                <a:latin typeface="Funnel Sans" pitchFamily="34" charset="0"/>
                <a:ea typeface="Funnel Sans" pitchFamily="34" charset="-122"/>
                <a:cs typeface="Funnel Sans" pitchFamily="34" charset="-120"/>
              </a:rPr>
              <a:t>When prompted, carefully enter your 48-digit BitLocker recovery key to unlock the drive and initiate data recovery.</a:t>
            </a:r>
            <a:endParaRPr lang="en-US" sz="1200" dirty="0"/>
          </a:p>
        </p:txBody>
      </p:sp>
      <p:sp>
        <p:nvSpPr>
          <p:cNvPr id="20" name="Rectangle 19">
            <a:extLst>
              <a:ext uri="{FF2B5EF4-FFF2-40B4-BE49-F238E27FC236}">
                <a16:creationId xmlns:a16="http://schemas.microsoft.com/office/drawing/2014/main" id="{C728B8B2-4DC5-7523-8DCE-B104B4A3DDAC}"/>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57701"/>
            <a:ext cx="12325350" cy="531614"/>
          </a:xfrm>
          <a:prstGeom prst="rect">
            <a:avLst/>
          </a:prstGeom>
          <a:noFill/>
          <a:ln/>
        </p:spPr>
        <p:txBody>
          <a:bodyPr wrap="none" lIns="0" tIns="0" rIns="0" bIns="0" rtlCol="0" anchor="t"/>
          <a:lstStyle/>
          <a:p>
            <a:pPr marL="0" indent="0" algn="l">
              <a:lnSpc>
                <a:spcPts val="4150"/>
              </a:lnSpc>
              <a:buNone/>
            </a:pPr>
            <a:r>
              <a:rPr lang="en-US" sz="3300" dirty="0">
                <a:solidFill>
                  <a:srgbClr val="DDDDDD"/>
                </a:solidFill>
                <a:latin typeface="Mona Sans Semi Bold" pitchFamily="34" charset="0"/>
                <a:ea typeface="Mona Sans Semi Bold" pitchFamily="34" charset="-122"/>
                <a:cs typeface="Mona Sans Semi Bold" pitchFamily="34" charset="-120"/>
              </a:rPr>
              <a:t>Live System Analysis: Extracting Keys Without Recovery Key</a:t>
            </a:r>
            <a:endParaRPr lang="en-US" sz="3300" dirty="0"/>
          </a:p>
        </p:txBody>
      </p:sp>
      <p:sp>
        <p:nvSpPr>
          <p:cNvPr id="3" name="Text 1"/>
          <p:cNvSpPr/>
          <p:nvPr/>
        </p:nvSpPr>
        <p:spPr>
          <a:xfrm>
            <a:off x="793790" y="1614488"/>
            <a:ext cx="3011448" cy="318849"/>
          </a:xfrm>
          <a:prstGeom prst="rect">
            <a:avLst/>
          </a:prstGeom>
          <a:noFill/>
          <a:ln/>
        </p:spPr>
        <p:txBody>
          <a:bodyPr wrap="none" lIns="0" tIns="0" rIns="0" bIns="0" rtlCol="0" anchor="t"/>
          <a:lstStyle/>
          <a:p>
            <a:pPr marL="0" indent="0" algn="l">
              <a:lnSpc>
                <a:spcPts val="2500"/>
              </a:lnSpc>
              <a:buNone/>
            </a:pPr>
            <a:r>
              <a:rPr lang="en-US" sz="2000" dirty="0">
                <a:solidFill>
                  <a:srgbClr val="DDDDDD"/>
                </a:solidFill>
                <a:latin typeface="Mona Sans Semi Bold" pitchFamily="34" charset="0"/>
                <a:ea typeface="Mona Sans Semi Bold" pitchFamily="34" charset="-122"/>
                <a:cs typeface="Mona Sans Semi Bold" pitchFamily="34" charset="-120"/>
              </a:rPr>
              <a:t>Extracting from Memory</a:t>
            </a:r>
            <a:endParaRPr lang="en-US" sz="2000" dirty="0"/>
          </a:p>
        </p:txBody>
      </p:sp>
      <p:sp>
        <p:nvSpPr>
          <p:cNvPr id="4" name="Text 2"/>
          <p:cNvSpPr/>
          <p:nvPr/>
        </p:nvSpPr>
        <p:spPr>
          <a:xfrm>
            <a:off x="793790" y="2103358"/>
            <a:ext cx="4968002" cy="816531"/>
          </a:xfrm>
          <a:prstGeom prst="rect">
            <a:avLst/>
          </a:prstGeom>
          <a:noFill/>
          <a:ln/>
        </p:spPr>
        <p:txBody>
          <a:bodyPr wrap="square" lIns="0" tIns="0" rIns="0" bIns="0" rtlCol="0" anchor="t"/>
          <a:lstStyle/>
          <a:p>
            <a:pPr marL="0" indent="0" algn="l">
              <a:lnSpc>
                <a:spcPts val="2100"/>
              </a:lnSpc>
              <a:buNone/>
            </a:pPr>
            <a:r>
              <a:rPr lang="en-US" sz="1300" dirty="0">
                <a:solidFill>
                  <a:srgbClr val="8F8F8F"/>
                </a:solidFill>
                <a:latin typeface="Funnel Sans" pitchFamily="34" charset="0"/>
                <a:ea typeface="Funnel Sans" pitchFamily="34" charset="-122"/>
                <a:cs typeface="Funnel Sans" pitchFamily="34" charset="-120"/>
              </a:rPr>
              <a:t>For systems that are currently running and accessible with administrator rights, BitLocker keys can be extracted directly from the system's memory (RAM).</a:t>
            </a:r>
            <a:endParaRPr lang="en-US" sz="1300" dirty="0"/>
          </a:p>
        </p:txBody>
      </p:sp>
      <p:sp>
        <p:nvSpPr>
          <p:cNvPr id="5" name="Text 3"/>
          <p:cNvSpPr/>
          <p:nvPr/>
        </p:nvSpPr>
        <p:spPr>
          <a:xfrm>
            <a:off x="793790" y="3089910"/>
            <a:ext cx="2675811" cy="318849"/>
          </a:xfrm>
          <a:prstGeom prst="rect">
            <a:avLst/>
          </a:prstGeom>
          <a:noFill/>
          <a:ln/>
        </p:spPr>
        <p:txBody>
          <a:bodyPr wrap="none" lIns="0" tIns="0" rIns="0" bIns="0" rtlCol="0" anchor="t"/>
          <a:lstStyle/>
          <a:p>
            <a:pPr marL="0" indent="0" algn="l">
              <a:lnSpc>
                <a:spcPts val="2500"/>
              </a:lnSpc>
              <a:buNone/>
            </a:pPr>
            <a:r>
              <a:rPr lang="en-US" sz="2000" dirty="0">
                <a:solidFill>
                  <a:srgbClr val="DDDDDD"/>
                </a:solidFill>
                <a:latin typeface="Mona Sans Semi Bold" pitchFamily="34" charset="0"/>
                <a:ea typeface="Mona Sans Semi Bold" pitchFamily="34" charset="-122"/>
                <a:cs typeface="Mona Sans Semi Bold" pitchFamily="34" charset="-120"/>
              </a:rPr>
              <a:t>Command Line Utility</a:t>
            </a:r>
            <a:endParaRPr lang="en-US" sz="2000" dirty="0"/>
          </a:p>
        </p:txBody>
      </p:sp>
      <p:sp>
        <p:nvSpPr>
          <p:cNvPr id="6" name="Text 4"/>
          <p:cNvSpPr/>
          <p:nvPr/>
        </p:nvSpPr>
        <p:spPr>
          <a:xfrm>
            <a:off x="793790" y="3578781"/>
            <a:ext cx="4968002" cy="824151"/>
          </a:xfrm>
          <a:prstGeom prst="rect">
            <a:avLst/>
          </a:prstGeom>
          <a:noFill/>
          <a:ln/>
        </p:spPr>
        <p:txBody>
          <a:bodyPr wrap="square" lIns="0" tIns="0" rIns="0" bIns="0" rtlCol="0" anchor="t"/>
          <a:lstStyle/>
          <a:p>
            <a:pPr marL="0" indent="0" algn="l">
              <a:lnSpc>
                <a:spcPts val="2100"/>
              </a:lnSpc>
              <a:buNone/>
            </a:pPr>
            <a:r>
              <a:rPr lang="en-US" sz="1300" dirty="0">
                <a:solidFill>
                  <a:srgbClr val="8F8F8F"/>
                </a:solidFill>
                <a:latin typeface="Funnel Sans" pitchFamily="34" charset="0"/>
                <a:ea typeface="Funnel Sans" pitchFamily="34" charset="-122"/>
                <a:cs typeface="Funnel Sans" pitchFamily="34" charset="-120"/>
              </a:rPr>
              <a:t>Utilize the Windows GUI or the command line by running: </a:t>
            </a:r>
            <a:r>
              <a:rPr lang="en-US" sz="1300" dirty="0">
                <a:solidFill>
                  <a:srgbClr val="8F8F8F"/>
                </a:solidFill>
                <a:highlight>
                  <a:srgbClr val="252323"/>
                </a:highlight>
                <a:latin typeface="Consolas" pitchFamily="34" charset="0"/>
                <a:ea typeface="Consolas" pitchFamily="34" charset="-122"/>
                <a:cs typeface="Consolas" pitchFamily="34" charset="-120"/>
              </a:rPr>
              <a:t>manage-bde -protectors -get C:</a:t>
            </a:r>
            <a:r>
              <a:rPr lang="en-US" sz="1300" dirty="0">
                <a:solidFill>
                  <a:srgbClr val="8F8F8F"/>
                </a:solidFill>
                <a:latin typeface="Funnel Sans" pitchFamily="34" charset="0"/>
                <a:ea typeface="Funnel Sans" pitchFamily="34" charset="-122"/>
                <a:cs typeface="Funnel Sans" pitchFamily="34" charset="-120"/>
              </a:rPr>
              <a:t> to view and extract active key protectors.</a:t>
            </a:r>
            <a:endParaRPr lang="en-US" sz="1300" dirty="0"/>
          </a:p>
        </p:txBody>
      </p:sp>
      <p:sp>
        <p:nvSpPr>
          <p:cNvPr id="7" name="Text 5"/>
          <p:cNvSpPr/>
          <p:nvPr/>
        </p:nvSpPr>
        <p:spPr>
          <a:xfrm>
            <a:off x="793790" y="4572953"/>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DDDDDD"/>
                </a:solidFill>
                <a:latin typeface="Mona Sans Semi Bold" pitchFamily="34" charset="0"/>
                <a:ea typeface="Mona Sans Semi Bold" pitchFamily="34" charset="-122"/>
                <a:cs typeface="Mona Sans Semi Bold" pitchFamily="34" charset="-120"/>
              </a:rPr>
              <a:t>Suspend Protection</a:t>
            </a:r>
            <a:endParaRPr lang="en-US" sz="2000" dirty="0"/>
          </a:p>
        </p:txBody>
      </p:sp>
      <p:sp>
        <p:nvSpPr>
          <p:cNvPr id="8" name="Text 6"/>
          <p:cNvSpPr/>
          <p:nvPr/>
        </p:nvSpPr>
        <p:spPr>
          <a:xfrm>
            <a:off x="793790" y="5061823"/>
            <a:ext cx="4968002" cy="816531"/>
          </a:xfrm>
          <a:prstGeom prst="rect">
            <a:avLst/>
          </a:prstGeom>
          <a:noFill/>
          <a:ln/>
        </p:spPr>
        <p:txBody>
          <a:bodyPr wrap="square" lIns="0" tIns="0" rIns="0" bIns="0" rtlCol="0" anchor="t"/>
          <a:lstStyle/>
          <a:p>
            <a:pPr marL="0" indent="0" algn="l">
              <a:lnSpc>
                <a:spcPts val="2100"/>
              </a:lnSpc>
              <a:buNone/>
            </a:pPr>
            <a:r>
              <a:rPr lang="en-US" sz="1300" dirty="0">
                <a:solidFill>
                  <a:srgbClr val="8F8F8F"/>
                </a:solidFill>
                <a:latin typeface="Funnel Sans" pitchFamily="34" charset="0"/>
                <a:ea typeface="Funnel Sans" pitchFamily="34" charset="-122"/>
                <a:cs typeface="Funnel Sans" pitchFamily="34" charset="-120"/>
              </a:rPr>
              <a:t>Temporarily suspending BitLocker protection allows for safe access to data without fully decrypting the drive, ideal for maintenance.</a:t>
            </a:r>
            <a:endParaRPr lang="en-US" sz="1300" dirty="0"/>
          </a:p>
        </p:txBody>
      </p:sp>
      <p:sp>
        <p:nvSpPr>
          <p:cNvPr id="9" name="Text 7"/>
          <p:cNvSpPr/>
          <p:nvPr/>
        </p:nvSpPr>
        <p:spPr>
          <a:xfrm>
            <a:off x="793790" y="6048375"/>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DDDDDD"/>
                </a:solidFill>
                <a:latin typeface="Mona Sans Semi Bold" pitchFamily="34" charset="0"/>
                <a:ea typeface="Mona Sans Semi Bold" pitchFamily="34" charset="-122"/>
                <a:cs typeface="Mona Sans Semi Bold" pitchFamily="34" charset="-120"/>
              </a:rPr>
              <a:t>Forensic Tools</a:t>
            </a:r>
            <a:endParaRPr lang="en-US" sz="2000" dirty="0"/>
          </a:p>
        </p:txBody>
      </p:sp>
      <p:sp>
        <p:nvSpPr>
          <p:cNvPr id="10" name="Text 8"/>
          <p:cNvSpPr/>
          <p:nvPr/>
        </p:nvSpPr>
        <p:spPr>
          <a:xfrm>
            <a:off x="793790" y="6537246"/>
            <a:ext cx="4968002" cy="816531"/>
          </a:xfrm>
          <a:prstGeom prst="rect">
            <a:avLst/>
          </a:prstGeom>
          <a:noFill/>
          <a:ln/>
        </p:spPr>
        <p:txBody>
          <a:bodyPr wrap="square" lIns="0" tIns="0" rIns="0" bIns="0" rtlCol="0" anchor="t"/>
          <a:lstStyle/>
          <a:p>
            <a:pPr marL="0" indent="0" algn="l">
              <a:lnSpc>
                <a:spcPts val="2100"/>
              </a:lnSpc>
              <a:buNone/>
            </a:pPr>
            <a:r>
              <a:rPr lang="en-US" sz="1300" dirty="0">
                <a:solidFill>
                  <a:srgbClr val="8F8F8F"/>
                </a:solidFill>
                <a:latin typeface="Funnel Sans" pitchFamily="34" charset="0"/>
                <a:ea typeface="Funnel Sans" pitchFamily="34" charset="-122"/>
                <a:cs typeface="Funnel Sans" pitchFamily="34" charset="-120"/>
              </a:rPr>
              <a:t>Specialized tools like Elcomsoft Forensic Disk Decryptor can image system RAM to capture and extract the encryption keys, even if they aren't explicitly saved.</a:t>
            </a:r>
            <a:endParaRPr lang="en-US" sz="1300" dirty="0"/>
          </a:p>
        </p:txBody>
      </p:sp>
      <p:pic>
        <p:nvPicPr>
          <p:cNvPr id="11" name="Image 0" descr="preencoded.png"/>
          <p:cNvPicPr>
            <a:picLocks noChangeAspect="1"/>
          </p:cNvPicPr>
          <p:nvPr/>
        </p:nvPicPr>
        <p:blipFill>
          <a:blip r:embed="rId3"/>
          <a:stretch>
            <a:fillRect/>
          </a:stretch>
        </p:blipFill>
        <p:spPr>
          <a:xfrm>
            <a:off x="6184463" y="1635800"/>
            <a:ext cx="5744647" cy="5744647"/>
          </a:xfrm>
          <a:prstGeom prst="rect">
            <a:avLst/>
          </a:prstGeom>
        </p:spPr>
      </p:pic>
      <p:sp>
        <p:nvSpPr>
          <p:cNvPr id="12" name="Rectangle 11">
            <a:extLst>
              <a:ext uri="{FF2B5EF4-FFF2-40B4-BE49-F238E27FC236}">
                <a16:creationId xmlns:a16="http://schemas.microsoft.com/office/drawing/2014/main" id="{F4100453-6309-1ABE-9E50-2A8C46AC3B07}"/>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740212"/>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DDDDDD"/>
                </a:solidFill>
                <a:latin typeface="Mona Sans Semi Bold" pitchFamily="34" charset="0"/>
                <a:ea typeface="Mona Sans Semi Bold" pitchFamily="34" charset="-122"/>
                <a:cs typeface="Mona Sans Semi Bold" pitchFamily="34" charset="-120"/>
              </a:rPr>
              <a:t>Advanced Recovery Scenario: Skipping Recovery Screen</a:t>
            </a:r>
            <a:endParaRPr lang="en-US" sz="3550" dirty="0"/>
          </a:p>
        </p:txBody>
      </p:sp>
      <p:pic>
        <p:nvPicPr>
          <p:cNvPr id="4" name="Image 1" descr="preencoded.png"/>
          <p:cNvPicPr>
            <a:picLocks noChangeAspect="1"/>
          </p:cNvPicPr>
          <p:nvPr/>
        </p:nvPicPr>
        <p:blipFill>
          <a:blip r:embed="rId4"/>
          <a:stretch>
            <a:fillRect/>
          </a:stretch>
        </p:blipFill>
        <p:spPr>
          <a:xfrm>
            <a:off x="6280190" y="2146340"/>
            <a:ext cx="907256" cy="1335762"/>
          </a:xfrm>
          <a:prstGeom prst="rect">
            <a:avLst/>
          </a:prstGeom>
        </p:spPr>
      </p:pic>
      <p:sp>
        <p:nvSpPr>
          <p:cNvPr id="5" name="Text 1"/>
          <p:cNvSpPr/>
          <p:nvPr/>
        </p:nvSpPr>
        <p:spPr>
          <a:xfrm>
            <a:off x="7368897" y="2327791"/>
            <a:ext cx="3316367" cy="283488"/>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Access Recovery Environment</a:t>
            </a:r>
            <a:endParaRPr lang="en-US" sz="1750" dirty="0"/>
          </a:p>
        </p:txBody>
      </p:sp>
      <p:sp>
        <p:nvSpPr>
          <p:cNvPr id="6" name="Text 2"/>
          <p:cNvSpPr/>
          <p:nvPr/>
        </p:nvSpPr>
        <p:spPr>
          <a:xfrm>
            <a:off x="7368897" y="2720102"/>
            <a:ext cx="6467713" cy="580549"/>
          </a:xfrm>
          <a:prstGeom prst="rect">
            <a:avLst/>
          </a:prstGeom>
          <a:noFill/>
          <a:ln/>
        </p:spPr>
        <p:txBody>
          <a:bodyPr wrap="squar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Navigate to Windows Recovery Environment (WinRE) by going to "Troubleshoot" then "Advanced Options."</a:t>
            </a:r>
            <a:endParaRPr lang="en-US" sz="1400" dirty="0"/>
          </a:p>
        </p:txBody>
      </p:sp>
      <p:pic>
        <p:nvPicPr>
          <p:cNvPr id="7" name="Image 2" descr="preencoded.png"/>
          <p:cNvPicPr>
            <a:picLocks noChangeAspect="1"/>
          </p:cNvPicPr>
          <p:nvPr/>
        </p:nvPicPr>
        <p:blipFill>
          <a:blip r:embed="rId5"/>
          <a:stretch>
            <a:fillRect/>
          </a:stretch>
        </p:blipFill>
        <p:spPr>
          <a:xfrm>
            <a:off x="6280190" y="3482102"/>
            <a:ext cx="907256" cy="1335762"/>
          </a:xfrm>
          <a:prstGeom prst="rect">
            <a:avLst/>
          </a:prstGeom>
        </p:spPr>
      </p:pic>
      <p:sp>
        <p:nvSpPr>
          <p:cNvPr id="8" name="Text 3"/>
          <p:cNvSpPr/>
          <p:nvPr/>
        </p:nvSpPr>
        <p:spPr>
          <a:xfrm>
            <a:off x="7368897" y="366355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Bypass Prompt</a:t>
            </a:r>
            <a:endParaRPr lang="en-US" sz="1750" dirty="0"/>
          </a:p>
        </p:txBody>
      </p:sp>
      <p:sp>
        <p:nvSpPr>
          <p:cNvPr id="9" name="Text 4"/>
          <p:cNvSpPr/>
          <p:nvPr/>
        </p:nvSpPr>
        <p:spPr>
          <a:xfrm>
            <a:off x="7368897" y="4055864"/>
            <a:ext cx="6467713" cy="580549"/>
          </a:xfrm>
          <a:prstGeom prst="rect">
            <a:avLst/>
          </a:prstGeom>
          <a:noFill/>
          <a:ln/>
        </p:spPr>
        <p:txBody>
          <a:bodyPr wrap="squar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Attempt to skip the BitLocker recovery prompts by pressing "Esc" and selecting "Skip This Drive" if the option is available.</a:t>
            </a:r>
            <a:endParaRPr lang="en-US" sz="1400" dirty="0"/>
          </a:p>
        </p:txBody>
      </p:sp>
      <p:pic>
        <p:nvPicPr>
          <p:cNvPr id="10" name="Image 3" descr="preencoded.png"/>
          <p:cNvPicPr>
            <a:picLocks noChangeAspect="1"/>
          </p:cNvPicPr>
          <p:nvPr/>
        </p:nvPicPr>
        <p:blipFill>
          <a:blip r:embed="rId6"/>
          <a:stretch>
            <a:fillRect/>
          </a:stretch>
        </p:blipFill>
        <p:spPr>
          <a:xfrm>
            <a:off x="6280190" y="4817864"/>
            <a:ext cx="907256" cy="1335762"/>
          </a:xfrm>
          <a:prstGeom prst="rect">
            <a:avLst/>
          </a:prstGeom>
        </p:spPr>
      </p:pic>
      <p:sp>
        <p:nvSpPr>
          <p:cNvPr id="11" name="Text 5"/>
          <p:cNvSpPr/>
          <p:nvPr/>
        </p:nvSpPr>
        <p:spPr>
          <a:xfrm>
            <a:off x="7368897" y="499931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Boot Safe Mode</a:t>
            </a:r>
            <a:endParaRPr lang="en-US" sz="1750" dirty="0"/>
          </a:p>
        </p:txBody>
      </p:sp>
      <p:sp>
        <p:nvSpPr>
          <p:cNvPr id="12" name="Text 6"/>
          <p:cNvSpPr/>
          <p:nvPr/>
        </p:nvSpPr>
        <p:spPr>
          <a:xfrm>
            <a:off x="7368897" y="5391626"/>
            <a:ext cx="6467713" cy="580549"/>
          </a:xfrm>
          <a:prstGeom prst="rect">
            <a:avLst/>
          </a:prstGeom>
          <a:noFill/>
          <a:ln/>
        </p:spPr>
        <p:txBody>
          <a:bodyPr wrap="squar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Boot into Safe Mode to remove problematic drivers or files that might be causing the lockout, potentially resolving the recovery loop.</a:t>
            </a:r>
            <a:endParaRPr lang="en-US" sz="1400" dirty="0"/>
          </a:p>
        </p:txBody>
      </p:sp>
      <p:pic>
        <p:nvPicPr>
          <p:cNvPr id="13" name="Image 4" descr="preencoded.png"/>
          <p:cNvPicPr>
            <a:picLocks noChangeAspect="1"/>
          </p:cNvPicPr>
          <p:nvPr/>
        </p:nvPicPr>
        <p:blipFill>
          <a:blip r:embed="rId7"/>
          <a:stretch>
            <a:fillRect/>
          </a:stretch>
        </p:blipFill>
        <p:spPr>
          <a:xfrm>
            <a:off x="6280190" y="6153626"/>
            <a:ext cx="907256" cy="1335762"/>
          </a:xfrm>
          <a:prstGeom prst="rect">
            <a:avLst/>
          </a:prstGeom>
        </p:spPr>
      </p:pic>
      <p:sp>
        <p:nvSpPr>
          <p:cNvPr id="14" name="Text 7"/>
          <p:cNvSpPr/>
          <p:nvPr/>
        </p:nvSpPr>
        <p:spPr>
          <a:xfrm>
            <a:off x="7368897" y="6335078"/>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8F8F8F"/>
                </a:solidFill>
                <a:latin typeface="Mona Sans Semi Bold" pitchFamily="34" charset="0"/>
                <a:ea typeface="Mona Sans Semi Bold" pitchFamily="34" charset="-122"/>
                <a:cs typeface="Mona Sans Semi Bold" pitchFamily="34" charset="-120"/>
              </a:rPr>
              <a:t>Admin Privileges</a:t>
            </a:r>
            <a:endParaRPr lang="en-US" sz="1750" dirty="0"/>
          </a:p>
        </p:txBody>
      </p:sp>
      <p:sp>
        <p:nvSpPr>
          <p:cNvPr id="15" name="Text 8"/>
          <p:cNvSpPr/>
          <p:nvPr/>
        </p:nvSpPr>
        <p:spPr>
          <a:xfrm>
            <a:off x="7368897" y="6727388"/>
            <a:ext cx="6467713" cy="580549"/>
          </a:xfrm>
          <a:prstGeom prst="rect">
            <a:avLst/>
          </a:prstGeom>
          <a:noFill/>
          <a:ln/>
        </p:spPr>
        <p:txBody>
          <a:bodyPr wrap="square" lIns="0" tIns="0" rIns="0" bIns="0" rtlCol="0" anchor="t"/>
          <a:lstStyle/>
          <a:p>
            <a:pPr marL="0" indent="0" algn="l">
              <a:lnSpc>
                <a:spcPts val="2250"/>
              </a:lnSpc>
              <a:buNone/>
            </a:pPr>
            <a:r>
              <a:rPr lang="en-US" sz="1400" dirty="0">
                <a:solidFill>
                  <a:srgbClr val="8F8F8F"/>
                </a:solidFill>
                <a:latin typeface="Funnel Sans" pitchFamily="34" charset="0"/>
                <a:ea typeface="Funnel Sans" pitchFamily="34" charset="-122"/>
                <a:cs typeface="Funnel Sans" pitchFamily="34" charset="-120"/>
              </a:rPr>
              <a:t>This method requires local administrator credentials and potentially careful adjustments to BIOS settings, such as switching from RAID to AHCI mode.</a:t>
            </a:r>
            <a:endParaRPr lang="en-US" sz="1400" dirty="0"/>
          </a:p>
        </p:txBody>
      </p:sp>
      <p:sp>
        <p:nvSpPr>
          <p:cNvPr id="16" name="Rectangle 15">
            <a:extLst>
              <a:ext uri="{FF2B5EF4-FFF2-40B4-BE49-F238E27FC236}">
                <a16:creationId xmlns:a16="http://schemas.microsoft.com/office/drawing/2014/main" id="{0FB355D2-F100-9D35-3E84-4E70923BD25E}"/>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38172"/>
          </a:xfrm>
          <a:prstGeom prst="rect">
            <a:avLst/>
          </a:prstGeom>
        </p:spPr>
      </p:pic>
      <p:sp>
        <p:nvSpPr>
          <p:cNvPr id="3" name="Text 0"/>
          <p:cNvSpPr/>
          <p:nvPr/>
        </p:nvSpPr>
        <p:spPr>
          <a:xfrm>
            <a:off x="725924" y="570428"/>
            <a:ext cx="7692152" cy="842486"/>
          </a:xfrm>
          <a:prstGeom prst="rect">
            <a:avLst/>
          </a:prstGeom>
          <a:noFill/>
          <a:ln/>
        </p:spPr>
        <p:txBody>
          <a:bodyPr wrap="square" lIns="0" tIns="0" rIns="0" bIns="0" rtlCol="0" anchor="t"/>
          <a:lstStyle/>
          <a:p>
            <a:pPr marL="0" indent="0" algn="l">
              <a:lnSpc>
                <a:spcPts val="3300"/>
              </a:lnSpc>
              <a:buNone/>
            </a:pPr>
            <a:r>
              <a:rPr lang="en-US" sz="2650" dirty="0">
                <a:solidFill>
                  <a:srgbClr val="DDDDDD"/>
                </a:solidFill>
                <a:latin typeface="Mona Sans Semi Bold" pitchFamily="34" charset="0"/>
                <a:ea typeface="Mona Sans Semi Bold" pitchFamily="34" charset="-122"/>
                <a:cs typeface="Mona Sans Semi Bold" pitchFamily="34" charset="-120"/>
              </a:rPr>
              <a:t>Best Practices: Preventing Unnecessary BitLocker Recovery</a:t>
            </a:r>
            <a:endParaRPr lang="en-US" sz="2650" dirty="0"/>
          </a:p>
        </p:txBody>
      </p:sp>
      <p:sp>
        <p:nvSpPr>
          <p:cNvPr id="4" name="Shape 1"/>
          <p:cNvSpPr/>
          <p:nvPr/>
        </p:nvSpPr>
        <p:spPr>
          <a:xfrm>
            <a:off x="725924" y="1817251"/>
            <a:ext cx="7692152" cy="1209913"/>
          </a:xfrm>
          <a:prstGeom prst="roundRect">
            <a:avLst>
              <a:gd name="adj" fmla="val 6046"/>
            </a:avLst>
          </a:prstGeom>
          <a:solidFill>
            <a:srgbClr val="181616">
              <a:alpha val="95000"/>
            </a:srgbClr>
          </a:solidFill>
          <a:ln/>
        </p:spPr>
        <p:txBody>
          <a:bodyPr/>
          <a:lstStyle/>
          <a:p>
            <a:endParaRPr lang="en-US"/>
          </a:p>
        </p:txBody>
      </p:sp>
      <p:sp>
        <p:nvSpPr>
          <p:cNvPr id="5" name="Shape 2"/>
          <p:cNvSpPr/>
          <p:nvPr/>
        </p:nvSpPr>
        <p:spPr>
          <a:xfrm>
            <a:off x="725924" y="1802011"/>
            <a:ext cx="7692152" cy="60960"/>
          </a:xfrm>
          <a:prstGeom prst="roundRect">
            <a:avLst>
              <a:gd name="adj" fmla="val 92894"/>
            </a:avLst>
          </a:prstGeom>
          <a:solidFill>
            <a:srgbClr val="FFFFFF"/>
          </a:solidFill>
          <a:ln/>
        </p:spPr>
        <p:txBody>
          <a:bodyPr/>
          <a:lstStyle/>
          <a:p>
            <a:endParaRPr lang="en-US"/>
          </a:p>
        </p:txBody>
      </p:sp>
      <p:sp>
        <p:nvSpPr>
          <p:cNvPr id="6" name="Shape 3"/>
          <p:cNvSpPr/>
          <p:nvPr/>
        </p:nvSpPr>
        <p:spPr>
          <a:xfrm>
            <a:off x="4369772" y="1615083"/>
            <a:ext cx="404455" cy="404455"/>
          </a:xfrm>
          <a:prstGeom prst="roundRect">
            <a:avLst>
              <a:gd name="adj" fmla="val 226082"/>
            </a:avLst>
          </a:prstGeom>
          <a:solidFill>
            <a:srgbClr val="FFFFFF"/>
          </a:solidFill>
          <a:ln/>
        </p:spPr>
        <p:txBody>
          <a:bodyPr/>
          <a:lstStyle/>
          <a:p>
            <a:endParaRPr lang="en-US"/>
          </a:p>
        </p:txBody>
      </p:sp>
      <p:sp>
        <p:nvSpPr>
          <p:cNvPr id="7" name="Text 4"/>
          <p:cNvSpPr/>
          <p:nvPr/>
        </p:nvSpPr>
        <p:spPr>
          <a:xfrm>
            <a:off x="4491097" y="1716167"/>
            <a:ext cx="161687" cy="202168"/>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Mona Sans Semi Bold" pitchFamily="34" charset="0"/>
                <a:ea typeface="Mona Sans Semi Bold" pitchFamily="34" charset="-122"/>
                <a:cs typeface="Mona Sans Semi Bold" pitchFamily="34" charset="-120"/>
              </a:rPr>
              <a:t>1</a:t>
            </a:r>
            <a:endParaRPr lang="en-US" sz="1250" dirty="0"/>
          </a:p>
        </p:txBody>
      </p:sp>
      <p:sp>
        <p:nvSpPr>
          <p:cNvPr id="8" name="Text 5"/>
          <p:cNvSpPr/>
          <p:nvPr/>
        </p:nvSpPr>
        <p:spPr>
          <a:xfrm>
            <a:off x="875943" y="2154317"/>
            <a:ext cx="1998464" cy="210741"/>
          </a:xfrm>
          <a:prstGeom prst="rect">
            <a:avLst/>
          </a:prstGeom>
          <a:noFill/>
          <a:ln/>
        </p:spPr>
        <p:txBody>
          <a:bodyPr wrap="none" lIns="0" tIns="0" rIns="0" bIns="0" rtlCol="0" anchor="t"/>
          <a:lstStyle/>
          <a:p>
            <a:pPr marL="0" indent="0" algn="l">
              <a:lnSpc>
                <a:spcPts val="1650"/>
              </a:lnSpc>
              <a:buNone/>
            </a:pPr>
            <a:r>
              <a:rPr lang="en-US" sz="1300" dirty="0">
                <a:solidFill>
                  <a:srgbClr val="8F8F8F"/>
                </a:solidFill>
                <a:latin typeface="Mona Sans Semi Bold" pitchFamily="34" charset="0"/>
                <a:ea typeface="Mona Sans Semi Bold" pitchFamily="34" charset="-122"/>
                <a:cs typeface="Mona Sans Semi Bold" pitchFamily="34" charset="-120"/>
              </a:rPr>
              <a:t>Pre-Emptive Suspension</a:t>
            </a:r>
            <a:endParaRPr lang="en-US" sz="1300" dirty="0"/>
          </a:p>
        </p:txBody>
      </p:sp>
      <p:sp>
        <p:nvSpPr>
          <p:cNvPr id="9" name="Text 6"/>
          <p:cNvSpPr/>
          <p:nvPr/>
        </p:nvSpPr>
        <p:spPr>
          <a:xfrm>
            <a:off x="875943" y="2445901"/>
            <a:ext cx="7392114" cy="431244"/>
          </a:xfrm>
          <a:prstGeom prst="rect">
            <a:avLst/>
          </a:prstGeom>
          <a:noFill/>
          <a:ln/>
        </p:spPr>
        <p:txBody>
          <a:bodyPr wrap="square" lIns="0" tIns="0" rIns="0" bIns="0" rtlCol="0" anchor="t"/>
          <a:lstStyle/>
          <a:p>
            <a:pPr marL="0" indent="0" algn="l">
              <a:lnSpc>
                <a:spcPts val="1650"/>
              </a:lnSpc>
              <a:buNone/>
            </a:pPr>
            <a:r>
              <a:rPr lang="en-US" sz="1050" dirty="0">
                <a:solidFill>
                  <a:srgbClr val="8F8F8F"/>
                </a:solidFill>
                <a:latin typeface="Funnel Sans" pitchFamily="34" charset="0"/>
                <a:ea typeface="Funnel Sans" pitchFamily="34" charset="-122"/>
                <a:cs typeface="Funnel Sans" pitchFamily="34" charset="-120"/>
              </a:rPr>
              <a:t>Always suspend BitLocker protection before performing any planned hardware upgrades, firmware updates, or major system changes.</a:t>
            </a:r>
            <a:endParaRPr lang="en-US" sz="1050" dirty="0"/>
          </a:p>
        </p:txBody>
      </p:sp>
      <p:sp>
        <p:nvSpPr>
          <p:cNvPr id="10" name="Shape 7"/>
          <p:cNvSpPr/>
          <p:nvPr/>
        </p:nvSpPr>
        <p:spPr>
          <a:xfrm>
            <a:off x="725924" y="3364111"/>
            <a:ext cx="7692152" cy="1209913"/>
          </a:xfrm>
          <a:prstGeom prst="roundRect">
            <a:avLst>
              <a:gd name="adj" fmla="val 6046"/>
            </a:avLst>
          </a:prstGeom>
          <a:solidFill>
            <a:srgbClr val="181616">
              <a:alpha val="95000"/>
            </a:srgbClr>
          </a:solidFill>
          <a:ln/>
        </p:spPr>
        <p:txBody>
          <a:bodyPr/>
          <a:lstStyle/>
          <a:p>
            <a:endParaRPr lang="en-US"/>
          </a:p>
        </p:txBody>
      </p:sp>
      <p:sp>
        <p:nvSpPr>
          <p:cNvPr id="11" name="Shape 8"/>
          <p:cNvSpPr/>
          <p:nvPr/>
        </p:nvSpPr>
        <p:spPr>
          <a:xfrm>
            <a:off x="725924" y="3348871"/>
            <a:ext cx="7692152" cy="60960"/>
          </a:xfrm>
          <a:prstGeom prst="roundRect">
            <a:avLst>
              <a:gd name="adj" fmla="val 92894"/>
            </a:avLst>
          </a:prstGeom>
          <a:solidFill>
            <a:srgbClr val="FFFFFF"/>
          </a:solidFill>
          <a:ln/>
        </p:spPr>
        <p:txBody>
          <a:bodyPr/>
          <a:lstStyle/>
          <a:p>
            <a:endParaRPr lang="en-US"/>
          </a:p>
        </p:txBody>
      </p:sp>
      <p:sp>
        <p:nvSpPr>
          <p:cNvPr id="12" name="Shape 9"/>
          <p:cNvSpPr/>
          <p:nvPr/>
        </p:nvSpPr>
        <p:spPr>
          <a:xfrm>
            <a:off x="4369772" y="3161943"/>
            <a:ext cx="404455" cy="404455"/>
          </a:xfrm>
          <a:prstGeom prst="roundRect">
            <a:avLst>
              <a:gd name="adj" fmla="val 226082"/>
            </a:avLst>
          </a:prstGeom>
          <a:solidFill>
            <a:srgbClr val="FFFFFF"/>
          </a:solidFill>
          <a:ln/>
        </p:spPr>
        <p:txBody>
          <a:bodyPr/>
          <a:lstStyle/>
          <a:p>
            <a:endParaRPr lang="en-US"/>
          </a:p>
        </p:txBody>
      </p:sp>
      <p:sp>
        <p:nvSpPr>
          <p:cNvPr id="13" name="Text 10"/>
          <p:cNvSpPr/>
          <p:nvPr/>
        </p:nvSpPr>
        <p:spPr>
          <a:xfrm>
            <a:off x="4491097" y="3263027"/>
            <a:ext cx="161687" cy="202168"/>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Mona Sans Semi Bold" pitchFamily="34" charset="0"/>
                <a:ea typeface="Mona Sans Semi Bold" pitchFamily="34" charset="-122"/>
                <a:cs typeface="Mona Sans Semi Bold" pitchFamily="34" charset="-120"/>
              </a:rPr>
              <a:t>2</a:t>
            </a:r>
            <a:endParaRPr lang="en-US" sz="1250" dirty="0"/>
          </a:p>
        </p:txBody>
      </p:sp>
      <p:sp>
        <p:nvSpPr>
          <p:cNvPr id="14" name="Text 11"/>
          <p:cNvSpPr/>
          <p:nvPr/>
        </p:nvSpPr>
        <p:spPr>
          <a:xfrm>
            <a:off x="875943" y="3701177"/>
            <a:ext cx="1707475" cy="210741"/>
          </a:xfrm>
          <a:prstGeom prst="rect">
            <a:avLst/>
          </a:prstGeom>
          <a:noFill/>
          <a:ln/>
        </p:spPr>
        <p:txBody>
          <a:bodyPr wrap="none" lIns="0" tIns="0" rIns="0" bIns="0" rtlCol="0" anchor="t"/>
          <a:lstStyle/>
          <a:p>
            <a:pPr marL="0" indent="0" algn="l">
              <a:lnSpc>
                <a:spcPts val="1650"/>
              </a:lnSpc>
              <a:buNone/>
            </a:pPr>
            <a:r>
              <a:rPr lang="en-US" sz="1300" dirty="0">
                <a:solidFill>
                  <a:srgbClr val="8F8F8F"/>
                </a:solidFill>
                <a:latin typeface="Mona Sans Semi Bold" pitchFamily="34" charset="0"/>
                <a:ea typeface="Mona Sans Semi Bold" pitchFamily="34" charset="-122"/>
                <a:cs typeface="Mona Sans Semi Bold" pitchFamily="34" charset="-120"/>
              </a:rPr>
              <a:t>Key Backup Strategy</a:t>
            </a:r>
            <a:endParaRPr lang="en-US" sz="1300" dirty="0"/>
          </a:p>
        </p:txBody>
      </p:sp>
      <p:sp>
        <p:nvSpPr>
          <p:cNvPr id="15" name="Text 12"/>
          <p:cNvSpPr/>
          <p:nvPr/>
        </p:nvSpPr>
        <p:spPr>
          <a:xfrm>
            <a:off x="875943" y="3992761"/>
            <a:ext cx="7392114" cy="431244"/>
          </a:xfrm>
          <a:prstGeom prst="rect">
            <a:avLst/>
          </a:prstGeom>
          <a:noFill/>
          <a:ln/>
        </p:spPr>
        <p:txBody>
          <a:bodyPr wrap="square" lIns="0" tIns="0" rIns="0" bIns="0" rtlCol="0" anchor="t"/>
          <a:lstStyle/>
          <a:p>
            <a:pPr marL="0" indent="0" algn="l">
              <a:lnSpc>
                <a:spcPts val="1650"/>
              </a:lnSpc>
              <a:buNone/>
            </a:pPr>
            <a:r>
              <a:rPr lang="en-US" sz="1050" dirty="0">
                <a:solidFill>
                  <a:srgbClr val="8F8F8F"/>
                </a:solidFill>
                <a:latin typeface="Funnel Sans" pitchFamily="34" charset="0"/>
                <a:ea typeface="Funnel Sans" pitchFamily="34" charset="-122"/>
                <a:cs typeface="Funnel Sans" pitchFamily="34" charset="-120"/>
              </a:rPr>
              <a:t>Regularly back up your recovery keys to your Microsoft account or other secure, off-device locations, ensuring you have multiple access points.</a:t>
            </a:r>
            <a:endParaRPr lang="en-US" sz="1050" dirty="0"/>
          </a:p>
        </p:txBody>
      </p:sp>
      <p:sp>
        <p:nvSpPr>
          <p:cNvPr id="16" name="Shape 13"/>
          <p:cNvSpPr/>
          <p:nvPr/>
        </p:nvSpPr>
        <p:spPr>
          <a:xfrm>
            <a:off x="725924" y="4910971"/>
            <a:ext cx="7692152" cy="1209913"/>
          </a:xfrm>
          <a:prstGeom prst="roundRect">
            <a:avLst>
              <a:gd name="adj" fmla="val 6046"/>
            </a:avLst>
          </a:prstGeom>
          <a:solidFill>
            <a:srgbClr val="181616">
              <a:alpha val="95000"/>
            </a:srgbClr>
          </a:solidFill>
          <a:ln/>
        </p:spPr>
        <p:txBody>
          <a:bodyPr/>
          <a:lstStyle/>
          <a:p>
            <a:endParaRPr lang="en-US"/>
          </a:p>
        </p:txBody>
      </p:sp>
      <p:sp>
        <p:nvSpPr>
          <p:cNvPr id="17" name="Shape 14"/>
          <p:cNvSpPr/>
          <p:nvPr/>
        </p:nvSpPr>
        <p:spPr>
          <a:xfrm>
            <a:off x="725924" y="4895731"/>
            <a:ext cx="7692152" cy="60960"/>
          </a:xfrm>
          <a:prstGeom prst="roundRect">
            <a:avLst>
              <a:gd name="adj" fmla="val 92894"/>
            </a:avLst>
          </a:prstGeom>
          <a:solidFill>
            <a:srgbClr val="FFFFFF"/>
          </a:solidFill>
          <a:ln/>
        </p:spPr>
        <p:txBody>
          <a:bodyPr/>
          <a:lstStyle/>
          <a:p>
            <a:endParaRPr lang="en-US"/>
          </a:p>
        </p:txBody>
      </p:sp>
      <p:sp>
        <p:nvSpPr>
          <p:cNvPr id="18" name="Shape 15"/>
          <p:cNvSpPr/>
          <p:nvPr/>
        </p:nvSpPr>
        <p:spPr>
          <a:xfrm>
            <a:off x="4369772" y="4708803"/>
            <a:ext cx="404455" cy="404455"/>
          </a:xfrm>
          <a:prstGeom prst="roundRect">
            <a:avLst>
              <a:gd name="adj" fmla="val 226082"/>
            </a:avLst>
          </a:prstGeom>
          <a:solidFill>
            <a:srgbClr val="FFFFFF"/>
          </a:solidFill>
          <a:ln/>
        </p:spPr>
        <p:txBody>
          <a:bodyPr/>
          <a:lstStyle/>
          <a:p>
            <a:endParaRPr lang="en-US"/>
          </a:p>
        </p:txBody>
      </p:sp>
      <p:sp>
        <p:nvSpPr>
          <p:cNvPr id="19" name="Text 16"/>
          <p:cNvSpPr/>
          <p:nvPr/>
        </p:nvSpPr>
        <p:spPr>
          <a:xfrm>
            <a:off x="4491097" y="4809887"/>
            <a:ext cx="161687" cy="202168"/>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Mona Sans Semi Bold" pitchFamily="34" charset="0"/>
                <a:ea typeface="Mona Sans Semi Bold" pitchFamily="34" charset="-122"/>
                <a:cs typeface="Mona Sans Semi Bold" pitchFamily="34" charset="-120"/>
              </a:rPr>
              <a:t>3</a:t>
            </a:r>
            <a:endParaRPr lang="en-US" sz="1250" dirty="0"/>
          </a:p>
        </p:txBody>
      </p:sp>
      <p:sp>
        <p:nvSpPr>
          <p:cNvPr id="20" name="Text 17"/>
          <p:cNvSpPr/>
          <p:nvPr/>
        </p:nvSpPr>
        <p:spPr>
          <a:xfrm>
            <a:off x="875943" y="5248037"/>
            <a:ext cx="1685330" cy="210741"/>
          </a:xfrm>
          <a:prstGeom prst="rect">
            <a:avLst/>
          </a:prstGeom>
          <a:noFill/>
          <a:ln/>
        </p:spPr>
        <p:txBody>
          <a:bodyPr wrap="none" lIns="0" tIns="0" rIns="0" bIns="0" rtlCol="0" anchor="t"/>
          <a:lstStyle/>
          <a:p>
            <a:pPr marL="0" indent="0" algn="l">
              <a:lnSpc>
                <a:spcPts val="1650"/>
              </a:lnSpc>
              <a:buNone/>
            </a:pPr>
            <a:r>
              <a:rPr lang="en-US" sz="1300" dirty="0">
                <a:solidFill>
                  <a:srgbClr val="8F8F8F"/>
                </a:solidFill>
                <a:latin typeface="Mona Sans Semi Bold" pitchFamily="34" charset="0"/>
                <a:ea typeface="Mona Sans Semi Bold" pitchFamily="34" charset="-122"/>
                <a:cs typeface="Mona Sans Semi Bold" pitchFamily="34" charset="-120"/>
              </a:rPr>
              <a:t>Physical Security</a:t>
            </a:r>
            <a:endParaRPr lang="en-US" sz="1300" dirty="0"/>
          </a:p>
        </p:txBody>
      </p:sp>
      <p:sp>
        <p:nvSpPr>
          <p:cNvPr id="21" name="Text 18"/>
          <p:cNvSpPr/>
          <p:nvPr/>
        </p:nvSpPr>
        <p:spPr>
          <a:xfrm>
            <a:off x="875943" y="5539621"/>
            <a:ext cx="7392114" cy="431244"/>
          </a:xfrm>
          <a:prstGeom prst="rect">
            <a:avLst/>
          </a:prstGeom>
          <a:noFill/>
          <a:ln/>
        </p:spPr>
        <p:txBody>
          <a:bodyPr wrap="square" lIns="0" tIns="0" rIns="0" bIns="0" rtlCol="0" anchor="t"/>
          <a:lstStyle/>
          <a:p>
            <a:pPr marL="0" indent="0" algn="l">
              <a:lnSpc>
                <a:spcPts val="1650"/>
              </a:lnSpc>
              <a:buNone/>
            </a:pPr>
            <a:r>
              <a:rPr lang="en-US" sz="1050" dirty="0">
                <a:solidFill>
                  <a:srgbClr val="8F8F8F"/>
                </a:solidFill>
                <a:latin typeface="Funnel Sans" pitchFamily="34" charset="0"/>
                <a:ea typeface="Funnel Sans" pitchFamily="34" charset="-122"/>
                <a:cs typeface="Funnel Sans" pitchFamily="34" charset="-120"/>
              </a:rPr>
              <a:t>Implement strict physical access controls for devices to prevent unauthorized tampering that could trigger BitLocker recovery.</a:t>
            </a:r>
            <a:endParaRPr lang="en-US" sz="1050" dirty="0"/>
          </a:p>
        </p:txBody>
      </p:sp>
      <p:sp>
        <p:nvSpPr>
          <p:cNvPr id="22" name="Shape 19"/>
          <p:cNvSpPr/>
          <p:nvPr/>
        </p:nvSpPr>
        <p:spPr>
          <a:xfrm>
            <a:off x="725924" y="6457831"/>
            <a:ext cx="7692152" cy="1209913"/>
          </a:xfrm>
          <a:prstGeom prst="roundRect">
            <a:avLst>
              <a:gd name="adj" fmla="val 6046"/>
            </a:avLst>
          </a:prstGeom>
          <a:solidFill>
            <a:srgbClr val="181616">
              <a:alpha val="95000"/>
            </a:srgbClr>
          </a:solidFill>
          <a:ln/>
        </p:spPr>
        <p:txBody>
          <a:bodyPr/>
          <a:lstStyle/>
          <a:p>
            <a:endParaRPr lang="en-US"/>
          </a:p>
        </p:txBody>
      </p:sp>
      <p:sp>
        <p:nvSpPr>
          <p:cNvPr id="23" name="Shape 20"/>
          <p:cNvSpPr/>
          <p:nvPr/>
        </p:nvSpPr>
        <p:spPr>
          <a:xfrm>
            <a:off x="725924" y="6442591"/>
            <a:ext cx="7692152" cy="60960"/>
          </a:xfrm>
          <a:prstGeom prst="roundRect">
            <a:avLst>
              <a:gd name="adj" fmla="val 92894"/>
            </a:avLst>
          </a:prstGeom>
          <a:solidFill>
            <a:srgbClr val="FFFFFF"/>
          </a:solidFill>
          <a:ln/>
        </p:spPr>
        <p:txBody>
          <a:bodyPr/>
          <a:lstStyle/>
          <a:p>
            <a:endParaRPr lang="en-US"/>
          </a:p>
        </p:txBody>
      </p:sp>
      <p:sp>
        <p:nvSpPr>
          <p:cNvPr id="24" name="Shape 21"/>
          <p:cNvSpPr/>
          <p:nvPr/>
        </p:nvSpPr>
        <p:spPr>
          <a:xfrm>
            <a:off x="4369772" y="6255663"/>
            <a:ext cx="404455" cy="404455"/>
          </a:xfrm>
          <a:prstGeom prst="roundRect">
            <a:avLst>
              <a:gd name="adj" fmla="val 226082"/>
            </a:avLst>
          </a:prstGeom>
          <a:solidFill>
            <a:srgbClr val="FFFFFF"/>
          </a:solidFill>
          <a:ln/>
        </p:spPr>
        <p:txBody>
          <a:bodyPr/>
          <a:lstStyle/>
          <a:p>
            <a:endParaRPr lang="en-US"/>
          </a:p>
        </p:txBody>
      </p:sp>
      <p:sp>
        <p:nvSpPr>
          <p:cNvPr id="25" name="Text 22"/>
          <p:cNvSpPr/>
          <p:nvPr/>
        </p:nvSpPr>
        <p:spPr>
          <a:xfrm>
            <a:off x="4491097" y="6356747"/>
            <a:ext cx="161687" cy="202168"/>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Mona Sans Semi Bold" pitchFamily="34" charset="0"/>
                <a:ea typeface="Mona Sans Semi Bold" pitchFamily="34" charset="-122"/>
                <a:cs typeface="Mona Sans Semi Bold" pitchFamily="34" charset="-120"/>
              </a:rPr>
              <a:t>4</a:t>
            </a:r>
            <a:endParaRPr lang="en-US" sz="1250" dirty="0"/>
          </a:p>
        </p:txBody>
      </p:sp>
      <p:sp>
        <p:nvSpPr>
          <p:cNvPr id="26" name="Text 23"/>
          <p:cNvSpPr/>
          <p:nvPr/>
        </p:nvSpPr>
        <p:spPr>
          <a:xfrm>
            <a:off x="875943" y="6794897"/>
            <a:ext cx="2202537" cy="210741"/>
          </a:xfrm>
          <a:prstGeom prst="rect">
            <a:avLst/>
          </a:prstGeom>
          <a:noFill/>
          <a:ln/>
        </p:spPr>
        <p:txBody>
          <a:bodyPr wrap="none" lIns="0" tIns="0" rIns="0" bIns="0" rtlCol="0" anchor="t"/>
          <a:lstStyle/>
          <a:p>
            <a:pPr marL="0" indent="0" algn="l">
              <a:lnSpc>
                <a:spcPts val="1650"/>
              </a:lnSpc>
              <a:buNone/>
            </a:pPr>
            <a:r>
              <a:rPr lang="en-US" sz="1300" dirty="0">
                <a:solidFill>
                  <a:srgbClr val="8F8F8F"/>
                </a:solidFill>
                <a:latin typeface="Mona Sans Semi Bold" pitchFamily="34" charset="0"/>
                <a:ea typeface="Mona Sans Semi Bold" pitchFamily="34" charset="-122"/>
                <a:cs typeface="Mona Sans Semi Bold" pitchFamily="34" charset="-120"/>
              </a:rPr>
              <a:t>Group Policy Configuration</a:t>
            </a:r>
            <a:endParaRPr lang="en-US" sz="1300" dirty="0"/>
          </a:p>
        </p:txBody>
      </p:sp>
      <p:sp>
        <p:nvSpPr>
          <p:cNvPr id="27" name="Text 24"/>
          <p:cNvSpPr/>
          <p:nvPr/>
        </p:nvSpPr>
        <p:spPr>
          <a:xfrm>
            <a:off x="875943" y="7086481"/>
            <a:ext cx="7392114" cy="431244"/>
          </a:xfrm>
          <a:prstGeom prst="rect">
            <a:avLst/>
          </a:prstGeom>
          <a:noFill/>
          <a:ln/>
        </p:spPr>
        <p:txBody>
          <a:bodyPr wrap="square" lIns="0" tIns="0" rIns="0" bIns="0" rtlCol="0" anchor="t"/>
          <a:lstStyle/>
          <a:p>
            <a:pPr marL="0" indent="0" algn="l">
              <a:lnSpc>
                <a:spcPts val="1650"/>
              </a:lnSpc>
              <a:buNone/>
            </a:pPr>
            <a:r>
              <a:rPr lang="en-US" sz="1050" dirty="0">
                <a:solidFill>
                  <a:srgbClr val="8F8F8F"/>
                </a:solidFill>
                <a:latin typeface="Funnel Sans" pitchFamily="34" charset="0"/>
                <a:ea typeface="Funnel Sans" pitchFamily="34" charset="-122"/>
                <a:cs typeface="Funnel Sans" pitchFamily="34" charset="-120"/>
              </a:rPr>
              <a:t>For IT administrators, configure Group Policy settings to manage lockout thresholds and recovery options, tailoring them to organizational security policies.</a:t>
            </a:r>
            <a:endParaRPr lang="en-US" sz="1050" dirty="0"/>
          </a:p>
        </p:txBody>
      </p:sp>
      <p:sp>
        <p:nvSpPr>
          <p:cNvPr id="28" name="Rectangle 27">
            <a:extLst>
              <a:ext uri="{FF2B5EF4-FFF2-40B4-BE49-F238E27FC236}">
                <a16:creationId xmlns:a16="http://schemas.microsoft.com/office/drawing/2014/main" id="{178035CF-B51B-2753-D66A-88F7C155BF00}"/>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47700"/>
            <a:ext cx="10340340" cy="496133"/>
          </a:xfrm>
          <a:prstGeom prst="rect">
            <a:avLst/>
          </a:prstGeom>
          <a:noFill/>
          <a:ln/>
        </p:spPr>
        <p:txBody>
          <a:bodyPr wrap="none" lIns="0" tIns="0" rIns="0" bIns="0" rtlCol="0" anchor="t"/>
          <a:lstStyle/>
          <a:p>
            <a:pPr marL="0" indent="0" algn="l">
              <a:lnSpc>
                <a:spcPts val="3900"/>
              </a:lnSpc>
              <a:buNone/>
            </a:pPr>
            <a:r>
              <a:rPr lang="en-US" sz="3100" dirty="0">
                <a:solidFill>
                  <a:srgbClr val="DDDDDD"/>
                </a:solidFill>
                <a:latin typeface="Mona Sans Semi Bold" pitchFamily="34" charset="0"/>
                <a:ea typeface="Mona Sans Semi Bold" pitchFamily="34" charset="-122"/>
                <a:cs typeface="Mona Sans Semi Bold" pitchFamily="34" charset="-120"/>
              </a:rPr>
              <a:t>Real-World Impact: Avoiding Data Loss and Downtime</a:t>
            </a:r>
            <a:endParaRPr lang="en-US" sz="3100" dirty="0"/>
          </a:p>
        </p:txBody>
      </p:sp>
      <p:sp>
        <p:nvSpPr>
          <p:cNvPr id="3" name="Text 1"/>
          <p:cNvSpPr/>
          <p:nvPr/>
        </p:nvSpPr>
        <p:spPr>
          <a:xfrm>
            <a:off x="793790" y="1524833"/>
            <a:ext cx="6327815" cy="1016318"/>
          </a:xfrm>
          <a:prstGeom prst="rect">
            <a:avLst/>
          </a:prstGeom>
          <a:noFill/>
          <a:ln/>
        </p:spPr>
        <p:txBody>
          <a:bodyPr wrap="square" lIns="0" tIns="0" rIns="0" bIns="0" rtlCol="0" anchor="t"/>
          <a:lstStyle/>
          <a:p>
            <a:pPr marL="0" indent="0" algn="l">
              <a:lnSpc>
                <a:spcPts val="2000"/>
              </a:lnSpc>
              <a:buNone/>
            </a:pPr>
            <a:r>
              <a:rPr lang="en-US" sz="1250" dirty="0">
                <a:solidFill>
                  <a:srgbClr val="8F8F8F"/>
                </a:solidFill>
                <a:latin typeface="Funnel Sans" pitchFamily="34" charset="0"/>
                <a:ea typeface="Funnel Sans" pitchFamily="34" charset="-122"/>
                <a:cs typeface="Funnel Sans" pitchFamily="34" charset="-120"/>
              </a:rPr>
              <a:t>Imagine a corporate laptop encountering a BitLocker recovery screen after a routine dock/undock. Thanks to a diligent key backup, the user quickly regained access, averting significant downtime and data loss. This highlights the value of having a readily available recovery key.</a:t>
            </a:r>
            <a:endParaRPr lang="en-US" sz="1250" dirty="0"/>
          </a:p>
        </p:txBody>
      </p:sp>
      <p:pic>
        <p:nvPicPr>
          <p:cNvPr id="4" name="Image 0" descr="preencoded.png"/>
          <p:cNvPicPr>
            <a:picLocks noChangeAspect="1"/>
          </p:cNvPicPr>
          <p:nvPr/>
        </p:nvPicPr>
        <p:blipFill>
          <a:blip r:embed="rId3"/>
          <a:stretch>
            <a:fillRect/>
          </a:stretch>
        </p:blipFill>
        <p:spPr>
          <a:xfrm>
            <a:off x="793790" y="2719745"/>
            <a:ext cx="4429363" cy="4429363"/>
          </a:xfrm>
          <a:prstGeom prst="rect">
            <a:avLst/>
          </a:prstGeom>
        </p:spPr>
      </p:pic>
      <p:sp>
        <p:nvSpPr>
          <p:cNvPr id="5" name="Text 2"/>
          <p:cNvSpPr/>
          <p:nvPr/>
        </p:nvSpPr>
        <p:spPr>
          <a:xfrm>
            <a:off x="7516416" y="1524833"/>
            <a:ext cx="6327815" cy="1270397"/>
          </a:xfrm>
          <a:prstGeom prst="rect">
            <a:avLst/>
          </a:prstGeom>
          <a:noFill/>
          <a:ln/>
        </p:spPr>
        <p:txBody>
          <a:bodyPr wrap="square" lIns="0" tIns="0" rIns="0" bIns="0" rtlCol="0" anchor="t"/>
          <a:lstStyle/>
          <a:p>
            <a:pPr marL="0" indent="0" algn="l">
              <a:lnSpc>
                <a:spcPts val="2000"/>
              </a:lnSpc>
              <a:buNone/>
            </a:pPr>
            <a:r>
              <a:rPr lang="en-US" sz="1250" dirty="0">
                <a:solidFill>
                  <a:srgbClr val="8F8F8F"/>
                </a:solidFill>
                <a:latin typeface="Funnel Sans" pitchFamily="34" charset="0"/>
                <a:ea typeface="Funnel Sans" pitchFamily="34" charset="-122"/>
                <a:cs typeface="Funnel Sans" pitchFamily="34" charset="-120"/>
              </a:rPr>
              <a:t>During a critical firmware update, a device unexpectedly entered recovery mode. However, by understanding the suspend/resume feature of BitLocker, the IT team was able to bypass the lockout and complete the update without incident. Proactive key management and recovery knowledge significantly reduce IT support calls and user frustration, ensuring seamless operations even in unforeseen circumstances.</a:t>
            </a:r>
            <a:endParaRPr lang="en-US" sz="1250" dirty="0"/>
          </a:p>
        </p:txBody>
      </p:sp>
      <p:pic>
        <p:nvPicPr>
          <p:cNvPr id="6" name="Image 1" descr="preencoded.png"/>
          <p:cNvPicPr>
            <a:picLocks noChangeAspect="1"/>
          </p:cNvPicPr>
          <p:nvPr/>
        </p:nvPicPr>
        <p:blipFill>
          <a:blip r:embed="rId4"/>
          <a:stretch>
            <a:fillRect/>
          </a:stretch>
        </p:blipFill>
        <p:spPr>
          <a:xfrm>
            <a:off x="7516416" y="2973824"/>
            <a:ext cx="4429363" cy="4429363"/>
          </a:xfrm>
          <a:prstGeom prst="rect">
            <a:avLst/>
          </a:prstGeom>
        </p:spPr>
      </p:pic>
      <p:sp>
        <p:nvSpPr>
          <p:cNvPr id="7" name="Rectangle 6">
            <a:extLst>
              <a:ext uri="{FF2B5EF4-FFF2-40B4-BE49-F238E27FC236}">
                <a16:creationId xmlns:a16="http://schemas.microsoft.com/office/drawing/2014/main" id="{ED357B23-EF23-6737-D2FE-F598509FFF74}"/>
              </a:ext>
            </a:extLst>
          </p:cNvPr>
          <p:cNvSpPr/>
          <p:nvPr/>
        </p:nvSpPr>
        <p:spPr>
          <a:xfrm>
            <a:off x="12606391" y="7664521"/>
            <a:ext cx="2024009" cy="565079"/>
          </a:xfrm>
          <a:prstGeom prst="rect">
            <a:avLst/>
          </a:prstGeom>
          <a:solidFill>
            <a:srgbClr val="191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1101</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Mona Sans Semi Bold</vt:lpstr>
      <vt:lpstr>Arial</vt:lpstr>
      <vt:lpstr>Mona Sans Light</vt:lpstr>
      <vt:lpstr>Consolas</vt:lpstr>
      <vt:lpstr>Funnel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marwan foad</dc:creator>
  <cp:lastModifiedBy>marwan foad</cp:lastModifiedBy>
  <cp:revision>2</cp:revision>
  <dcterms:created xsi:type="dcterms:W3CDTF">2025-12-01T14:08:49Z</dcterms:created>
  <dcterms:modified xsi:type="dcterms:W3CDTF">2025-12-25T18:57:48Z</dcterms:modified>
</cp:coreProperties>
</file>